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8"/>
  </p:notesMasterIdLst>
  <p:sldIdLst>
    <p:sldId id="256" r:id="rId2"/>
    <p:sldId id="258" r:id="rId3"/>
    <p:sldId id="261" r:id="rId4"/>
    <p:sldId id="259" r:id="rId5"/>
    <p:sldId id="319" r:id="rId6"/>
    <p:sldId id="306" r:id="rId7"/>
    <p:sldId id="260" r:id="rId8"/>
    <p:sldId id="313" r:id="rId9"/>
    <p:sldId id="307" r:id="rId10"/>
    <p:sldId id="279" r:id="rId11"/>
    <p:sldId id="280" r:id="rId12"/>
    <p:sldId id="322" r:id="rId13"/>
    <p:sldId id="323" r:id="rId14"/>
    <p:sldId id="324" r:id="rId15"/>
    <p:sldId id="325" r:id="rId16"/>
    <p:sldId id="328" r:id="rId17"/>
    <p:sldId id="311" r:id="rId18"/>
    <p:sldId id="326" r:id="rId19"/>
    <p:sldId id="312" r:id="rId20"/>
    <p:sldId id="327" r:id="rId21"/>
    <p:sldId id="309" r:id="rId22"/>
    <p:sldId id="278" r:id="rId23"/>
    <p:sldId id="268" r:id="rId24"/>
    <p:sldId id="308" r:id="rId25"/>
    <p:sldId id="314" r:id="rId26"/>
    <p:sldId id="287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  <p:bold r:id="rId30"/>
    </p:embeddedFont>
    <p:embeddedFont>
      <p:font typeface="Bebas Neue" panose="020B0606020202050201" pitchFamily="34" charset="0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  <p:embeddedFont>
      <p:font typeface="Montserrat Black" panose="00000A00000000000000" pitchFamily="2" charset="0"/>
      <p:bold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PT Sans" panose="020B0503020203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61CF7D-5B13-43BC-99B0-4B159543EE9B}">
  <a:tblStyle styleId="{3561CF7D-5B13-43BC-99B0-4B159543EE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6ECEA51-9158-6BF8-1E9A-FD78791D2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FA524477-6C3C-419A-A923-1F19E4CAEA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84338333-799A-7679-2CE9-5A0920A39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736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2770B9E-EB92-3F92-27DE-CCF540698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DDE353BE-D577-326C-AACE-B1083EF958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DF5BB049-11A1-3277-8018-BF1E32DA7A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171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D1E94094-5E61-51FC-677D-5DFB89025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159ED08C-3FDE-30EF-2122-BE5444F9ED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4AC7EB03-1F01-989B-969D-F5D600C9A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775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1871272C-259C-249B-8B14-A6A769D99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99FAA4EB-F777-C4E6-E2F4-2A60B467BF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6A675FCE-C87F-A27E-A48A-AC102CC391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847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>
          <a:extLst>
            <a:ext uri="{FF2B5EF4-FFF2-40B4-BE49-F238E27FC236}">
              <a16:creationId xmlns:a16="http://schemas.microsoft.com/office/drawing/2014/main" id="{84491E88-6B0B-C059-BF58-C50E47224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>
            <a:extLst>
              <a:ext uri="{FF2B5EF4-FFF2-40B4-BE49-F238E27FC236}">
                <a16:creationId xmlns:a16="http://schemas.microsoft.com/office/drawing/2014/main" id="{5C49EDBE-DDDB-C9E2-600B-82CB7DFD0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>
            <a:extLst>
              <a:ext uri="{FF2B5EF4-FFF2-40B4-BE49-F238E27FC236}">
                <a16:creationId xmlns:a16="http://schemas.microsoft.com/office/drawing/2014/main" id="{9DBC7D47-2004-9CF1-451D-978FCA7AF2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328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5E592E19-3352-E300-78C3-1275E293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2F49942B-3F37-2C70-B081-DC1ACF285F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0ED65D5E-52EE-8E39-709A-B2E5A654F9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6868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56D2111E-9CC0-EFC0-F7A4-37CE5B996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4A8A9956-81E1-DA62-25CB-0D7900C53E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17AF4643-1393-FD59-A259-33F9A6C19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98066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E251F359-6FA9-FCB2-AFC4-894021837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A63668C0-5A2B-184D-1B36-FF686E1A5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8CC467A9-C582-3286-784C-480EE4917B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3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FFF49249-3CC5-6689-A3BD-6999D23C8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04A61E9F-7805-397C-746B-54C68C4281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0AC5521D-16EE-22D5-B453-D4B7A50DE3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7087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3DC757F1-C3BF-F570-A784-1453FDFE3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C7D6C102-9B6D-D20A-8DC8-B8FC2845E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0413A652-BA72-B97B-FAE3-19A8232584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97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1734a882cf6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1734a882cf6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D9CE04E7-A662-3FDB-102B-C91E380E2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834E64FA-7157-DCA9-3A08-DF76CCC243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FB9DC645-FF55-C628-A06B-C4BA41444C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2447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34DEC68C-08B7-E1E3-6993-0E40BAF9F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AD95CEF2-EF43-C076-BCDE-96B209EDF5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8137E86C-5E1E-241E-3A8E-40E71027D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28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g1734a882cf6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" name="Google Shape;3104;g1734a882cf6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EF7415FC-C24C-CD9F-5DC6-8ABEE7688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18DF17CB-5DF5-D116-C6AC-51A4B3D667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6A300B14-56BE-60C6-DB81-E13EB41662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955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4AC01230-04CB-24A3-F208-0FA3692EA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13198B20-7167-AB72-3B79-A6C209BEC8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67F68A78-B12A-C003-5632-82347C191C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108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>
          <a:extLst>
            <a:ext uri="{FF2B5EF4-FFF2-40B4-BE49-F238E27FC236}">
              <a16:creationId xmlns:a16="http://schemas.microsoft.com/office/drawing/2014/main" id="{81125B87-2079-A1FC-9B22-80EB34BF9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>
            <a:extLst>
              <a:ext uri="{FF2B5EF4-FFF2-40B4-BE49-F238E27FC236}">
                <a16:creationId xmlns:a16="http://schemas.microsoft.com/office/drawing/2014/main" id="{8ADEBEDA-49FD-9AC5-93F1-C75AA4FFB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>
            <a:extLst>
              <a:ext uri="{FF2B5EF4-FFF2-40B4-BE49-F238E27FC236}">
                <a16:creationId xmlns:a16="http://schemas.microsoft.com/office/drawing/2014/main" id="{4362D0E2-F32D-5913-0EB6-B598B597EC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831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8E472AE2-1268-6BD4-7187-146A46A2C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54F50BD6-F299-3531-E002-5C3EEC397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DE5F4A18-15B6-E702-8318-6E06AE3540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75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7" r:id="rId9"/>
    <p:sldLayoutId id="2147483668" r:id="rId10"/>
    <p:sldLayoutId id="2147483669" r:id="rId11"/>
    <p:sldLayoutId id="2147483671" r:id="rId12"/>
    <p:sldLayoutId id="2147483672" r:id="rId13"/>
    <p:sldLayoutId id="2147483673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python/python_ml_knn.asp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turing.com/kb/random-forest-algorithm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blog.gopenai.com/decision-tree-algorithm-484ec33387f9" TargetMode="External"/><Relationship Id="rId5" Type="http://schemas.openxmlformats.org/officeDocument/2006/relationships/hyperlink" Target="https://intuitivetutorial.com/2023/04/07/k-nearest-neighbors-algorith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640747"/>
            <a:ext cx="7033800" cy="30168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200" dirty="0">
                <a:latin typeface="Montserrat Black"/>
                <a:ea typeface="Montserrat Black"/>
                <a:cs typeface="Montserrat Black"/>
                <a:sym typeface="Montserrat Black"/>
              </a:rPr>
              <a:t>Prédiction de la catégorie du produit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(ML)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800" dirty="0">
                <a:latin typeface="Montserrat"/>
                <a:ea typeface="Microsoft Yi Baiti" panose="03000500000000000000" pitchFamily="66" charset="0"/>
                <a:cs typeface="Montserrat"/>
                <a:sym typeface="Montserrat"/>
              </a:rPr>
              <a:t>Classification en Marketing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959263"/>
            <a:ext cx="2410419" cy="83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Réalisée par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Asmae MOUBARRIZ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Achraf AKRACHE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PHASES DE </a:t>
            </a:r>
            <a:r>
              <a:rPr lang="fr-FR" dirty="0"/>
              <a:t>RÉALISATION</a:t>
            </a: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3000" b="1" dirty="0">
              <a:solidFill>
                <a:schemeClr val="bg2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0" name="Google Shape;2000;p58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229260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EXPLORATION 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5" name="Google Shape;2005;p58"/>
          <p:cNvSpPr txBox="1"/>
          <p:nvPr/>
        </p:nvSpPr>
        <p:spPr>
          <a:xfrm>
            <a:off x="2072640" y="2685761"/>
            <a:ext cx="281226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PRÉ TRAITEMENT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292600" y="3417197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ENTRAINEMENT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4884900" y="2196575"/>
            <a:ext cx="14699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endCxn id="2000" idx="1"/>
          </p:cNvCxnSpPr>
          <p:nvPr/>
        </p:nvCxnSpPr>
        <p:spPr>
          <a:xfrm>
            <a:off x="4811450" y="2928012"/>
            <a:ext cx="97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4884900" y="3659447"/>
            <a:ext cx="530386" cy="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5" name="Google Shape;2065;p59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/>
          <p:cNvSpPr/>
          <p:nvPr/>
        </p:nvSpPr>
        <p:spPr>
          <a:xfrm rot="5400000">
            <a:off x="6987228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8" name="Google Shape;2068;p5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Exploration</a:t>
            </a:r>
            <a:endParaRPr dirty="0"/>
          </a:p>
        </p:txBody>
      </p:sp>
      <p:sp>
        <p:nvSpPr>
          <p:cNvPr id="2069" name="Google Shape;2069;p59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/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/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15 colonnes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 lignes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/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/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Corrélations des colonnes numériques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/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Chargement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/>
          <p:cNvSpPr txBox="1"/>
          <p:nvPr/>
        </p:nvSpPr>
        <p:spPr>
          <a:xfrm>
            <a:off x="4567576" y="3646099"/>
            <a:ext cx="1920300" cy="58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Plot des colonnes  catégoriques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40" name="Google Shape;2140;p59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2110;p59">
            <a:extLst>
              <a:ext uri="{FF2B5EF4-FFF2-40B4-BE49-F238E27FC236}">
                <a16:creationId xmlns:a16="http://schemas.microsoft.com/office/drawing/2014/main" id="{9BFE3110-1572-E125-1781-339CA3134322}"/>
              </a:ext>
            </a:extLst>
          </p:cNvPr>
          <p:cNvGrpSpPr/>
          <p:nvPr/>
        </p:nvGrpSpPr>
        <p:grpSpPr>
          <a:xfrm>
            <a:off x="1442922" y="2448577"/>
            <a:ext cx="536704" cy="486141"/>
            <a:chOff x="6046403" y="3173534"/>
            <a:chExt cx="602023" cy="545307"/>
          </a:xfrm>
        </p:grpSpPr>
        <p:sp>
          <p:nvSpPr>
            <p:cNvPr id="3" name="Google Shape;2111;p59">
              <a:extLst>
                <a:ext uri="{FF2B5EF4-FFF2-40B4-BE49-F238E27FC236}">
                  <a16:creationId xmlns:a16="http://schemas.microsoft.com/office/drawing/2014/main" id="{7AA43282-2B41-64C8-10F8-03A0F1BD2339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112;p59">
              <a:extLst>
                <a:ext uri="{FF2B5EF4-FFF2-40B4-BE49-F238E27FC236}">
                  <a16:creationId xmlns:a16="http://schemas.microsoft.com/office/drawing/2014/main" id="{C9C345DB-5CAB-25A3-902B-C611EB40700D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13;p59">
              <a:extLst>
                <a:ext uri="{FF2B5EF4-FFF2-40B4-BE49-F238E27FC236}">
                  <a16:creationId xmlns:a16="http://schemas.microsoft.com/office/drawing/2014/main" id="{3D18622E-4793-FE33-CB5D-727F20678609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114;p59">
              <a:extLst>
                <a:ext uri="{FF2B5EF4-FFF2-40B4-BE49-F238E27FC236}">
                  <a16:creationId xmlns:a16="http://schemas.microsoft.com/office/drawing/2014/main" id="{25271D74-B48F-DA98-13F2-45371B6FF177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15;p59">
              <a:extLst>
                <a:ext uri="{FF2B5EF4-FFF2-40B4-BE49-F238E27FC236}">
                  <a16:creationId xmlns:a16="http://schemas.microsoft.com/office/drawing/2014/main" id="{8CC333A2-7EDC-2711-BB0B-E17C2FFBD497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16;p59">
              <a:extLst>
                <a:ext uri="{FF2B5EF4-FFF2-40B4-BE49-F238E27FC236}">
                  <a16:creationId xmlns:a16="http://schemas.microsoft.com/office/drawing/2014/main" id="{E65C88CD-7C20-63B2-4E23-AB8AAF7001D0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17;p59">
              <a:extLst>
                <a:ext uri="{FF2B5EF4-FFF2-40B4-BE49-F238E27FC236}">
                  <a16:creationId xmlns:a16="http://schemas.microsoft.com/office/drawing/2014/main" id="{D741412B-3F5A-986F-D21A-6A629D7C0DE7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18;p59">
              <a:extLst>
                <a:ext uri="{FF2B5EF4-FFF2-40B4-BE49-F238E27FC236}">
                  <a16:creationId xmlns:a16="http://schemas.microsoft.com/office/drawing/2014/main" id="{C0EF7580-3AF0-0E97-58F3-5319D7C157B5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19;p59">
              <a:extLst>
                <a:ext uri="{FF2B5EF4-FFF2-40B4-BE49-F238E27FC236}">
                  <a16:creationId xmlns:a16="http://schemas.microsoft.com/office/drawing/2014/main" id="{52401295-DB8A-B6A2-853A-80D9E7BE49A5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20;p59">
              <a:extLst>
                <a:ext uri="{FF2B5EF4-FFF2-40B4-BE49-F238E27FC236}">
                  <a16:creationId xmlns:a16="http://schemas.microsoft.com/office/drawing/2014/main" id="{4600E983-2587-6CF1-3C05-EEB5C2307959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2110;p59">
            <a:extLst>
              <a:ext uri="{FF2B5EF4-FFF2-40B4-BE49-F238E27FC236}">
                <a16:creationId xmlns:a16="http://schemas.microsoft.com/office/drawing/2014/main" id="{9686E986-5716-9617-C37B-32B943DB61DC}"/>
              </a:ext>
            </a:extLst>
          </p:cNvPr>
          <p:cNvGrpSpPr/>
          <p:nvPr/>
        </p:nvGrpSpPr>
        <p:grpSpPr>
          <a:xfrm>
            <a:off x="3354272" y="2753377"/>
            <a:ext cx="536704" cy="486141"/>
            <a:chOff x="6046403" y="3173534"/>
            <a:chExt cx="602023" cy="545307"/>
          </a:xfrm>
        </p:grpSpPr>
        <p:sp>
          <p:nvSpPr>
            <p:cNvPr id="14" name="Google Shape;2111;p59">
              <a:extLst>
                <a:ext uri="{FF2B5EF4-FFF2-40B4-BE49-F238E27FC236}">
                  <a16:creationId xmlns:a16="http://schemas.microsoft.com/office/drawing/2014/main" id="{AC59F652-8ADB-0634-097D-914DD179B79A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112;p59">
              <a:extLst>
                <a:ext uri="{FF2B5EF4-FFF2-40B4-BE49-F238E27FC236}">
                  <a16:creationId xmlns:a16="http://schemas.microsoft.com/office/drawing/2014/main" id="{FC8C32BB-46B9-3BF4-27EB-AD6E9D0A8937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113;p59">
              <a:extLst>
                <a:ext uri="{FF2B5EF4-FFF2-40B4-BE49-F238E27FC236}">
                  <a16:creationId xmlns:a16="http://schemas.microsoft.com/office/drawing/2014/main" id="{6619F87B-6E63-4853-AB2D-62095B0F554B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114;p59">
              <a:extLst>
                <a:ext uri="{FF2B5EF4-FFF2-40B4-BE49-F238E27FC236}">
                  <a16:creationId xmlns:a16="http://schemas.microsoft.com/office/drawing/2014/main" id="{7A7F38C8-76A8-81DE-E2E6-1D141CB43FDF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2115;p59">
              <a:extLst>
                <a:ext uri="{FF2B5EF4-FFF2-40B4-BE49-F238E27FC236}">
                  <a16:creationId xmlns:a16="http://schemas.microsoft.com/office/drawing/2014/main" id="{82D75C9F-8385-5125-A7D4-13D0E68F20E3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116;p59">
              <a:extLst>
                <a:ext uri="{FF2B5EF4-FFF2-40B4-BE49-F238E27FC236}">
                  <a16:creationId xmlns:a16="http://schemas.microsoft.com/office/drawing/2014/main" id="{84B0198F-AE64-A7C4-4F82-58C32AD947A3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17;p59">
              <a:extLst>
                <a:ext uri="{FF2B5EF4-FFF2-40B4-BE49-F238E27FC236}">
                  <a16:creationId xmlns:a16="http://schemas.microsoft.com/office/drawing/2014/main" id="{3A11081E-6BE0-8BD4-13FA-2D1C38B7C63D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18;p59">
              <a:extLst>
                <a:ext uri="{FF2B5EF4-FFF2-40B4-BE49-F238E27FC236}">
                  <a16:creationId xmlns:a16="http://schemas.microsoft.com/office/drawing/2014/main" id="{C45F49A2-BC7E-0DB5-4970-2BD9D98BC876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19;p59">
              <a:extLst>
                <a:ext uri="{FF2B5EF4-FFF2-40B4-BE49-F238E27FC236}">
                  <a16:creationId xmlns:a16="http://schemas.microsoft.com/office/drawing/2014/main" id="{EABB5734-30C6-FF91-B3B0-AEF693DD0FA5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20;p59">
              <a:extLst>
                <a:ext uri="{FF2B5EF4-FFF2-40B4-BE49-F238E27FC236}">
                  <a16:creationId xmlns:a16="http://schemas.microsoft.com/office/drawing/2014/main" id="{3802D07D-57BF-35FC-EDD7-9416BCEE7276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110;p59">
            <a:extLst>
              <a:ext uri="{FF2B5EF4-FFF2-40B4-BE49-F238E27FC236}">
                <a16:creationId xmlns:a16="http://schemas.microsoft.com/office/drawing/2014/main" id="{6AAC4053-7AC4-9572-2996-9F0E705E3031}"/>
              </a:ext>
            </a:extLst>
          </p:cNvPr>
          <p:cNvGrpSpPr/>
          <p:nvPr/>
        </p:nvGrpSpPr>
        <p:grpSpPr>
          <a:xfrm>
            <a:off x="5260977" y="2446201"/>
            <a:ext cx="536704" cy="486141"/>
            <a:chOff x="6046403" y="3173534"/>
            <a:chExt cx="602023" cy="545307"/>
          </a:xfrm>
        </p:grpSpPr>
        <p:sp>
          <p:nvSpPr>
            <p:cNvPr id="25" name="Google Shape;2111;p59">
              <a:extLst>
                <a:ext uri="{FF2B5EF4-FFF2-40B4-BE49-F238E27FC236}">
                  <a16:creationId xmlns:a16="http://schemas.microsoft.com/office/drawing/2014/main" id="{45C578A3-E975-143D-D3E5-DE43147220B4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12;p59">
              <a:extLst>
                <a:ext uri="{FF2B5EF4-FFF2-40B4-BE49-F238E27FC236}">
                  <a16:creationId xmlns:a16="http://schemas.microsoft.com/office/drawing/2014/main" id="{E0ADAB71-FA27-78E3-7625-444DFAD8C49B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13;p59">
              <a:extLst>
                <a:ext uri="{FF2B5EF4-FFF2-40B4-BE49-F238E27FC236}">
                  <a16:creationId xmlns:a16="http://schemas.microsoft.com/office/drawing/2014/main" id="{957C2A7C-AA99-9D24-5661-4E1C761FA4D1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14;p59">
              <a:extLst>
                <a:ext uri="{FF2B5EF4-FFF2-40B4-BE49-F238E27FC236}">
                  <a16:creationId xmlns:a16="http://schemas.microsoft.com/office/drawing/2014/main" id="{9F55247B-FCB0-1DD9-B741-A4E18536CD50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15;p59">
              <a:extLst>
                <a:ext uri="{FF2B5EF4-FFF2-40B4-BE49-F238E27FC236}">
                  <a16:creationId xmlns:a16="http://schemas.microsoft.com/office/drawing/2014/main" id="{A5A3F259-A8A1-C349-83BA-850B8A8EEC81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16;p59">
              <a:extLst>
                <a:ext uri="{FF2B5EF4-FFF2-40B4-BE49-F238E27FC236}">
                  <a16:creationId xmlns:a16="http://schemas.microsoft.com/office/drawing/2014/main" id="{6FAC54A3-0442-E10E-E550-3C066975BD8C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17;p59">
              <a:extLst>
                <a:ext uri="{FF2B5EF4-FFF2-40B4-BE49-F238E27FC236}">
                  <a16:creationId xmlns:a16="http://schemas.microsoft.com/office/drawing/2014/main" id="{A20FFC32-636D-9B54-CECD-8ED8B7E30B2B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18;p59">
              <a:extLst>
                <a:ext uri="{FF2B5EF4-FFF2-40B4-BE49-F238E27FC236}">
                  <a16:creationId xmlns:a16="http://schemas.microsoft.com/office/drawing/2014/main" id="{1CCE9A03-65AC-299A-C7BB-496BEE17319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19;p59">
              <a:extLst>
                <a:ext uri="{FF2B5EF4-FFF2-40B4-BE49-F238E27FC236}">
                  <a16:creationId xmlns:a16="http://schemas.microsoft.com/office/drawing/2014/main" id="{3C7F6C70-B9B7-497F-2DFB-3CF72D943D21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20;p59">
              <a:extLst>
                <a:ext uri="{FF2B5EF4-FFF2-40B4-BE49-F238E27FC236}">
                  <a16:creationId xmlns:a16="http://schemas.microsoft.com/office/drawing/2014/main" id="{03D027C4-CEDF-AE50-9077-D6CF994460F7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2110;p59">
            <a:extLst>
              <a:ext uri="{FF2B5EF4-FFF2-40B4-BE49-F238E27FC236}">
                <a16:creationId xmlns:a16="http://schemas.microsoft.com/office/drawing/2014/main" id="{21353460-AFF6-0923-0C86-1EFA0E1A5D33}"/>
              </a:ext>
            </a:extLst>
          </p:cNvPr>
          <p:cNvGrpSpPr/>
          <p:nvPr/>
        </p:nvGrpSpPr>
        <p:grpSpPr>
          <a:xfrm>
            <a:off x="7178869" y="2758674"/>
            <a:ext cx="536704" cy="486141"/>
            <a:chOff x="6046403" y="3173534"/>
            <a:chExt cx="602023" cy="545307"/>
          </a:xfrm>
        </p:grpSpPr>
        <p:sp>
          <p:nvSpPr>
            <p:cNvPr id="36" name="Google Shape;2111;p59">
              <a:extLst>
                <a:ext uri="{FF2B5EF4-FFF2-40B4-BE49-F238E27FC236}">
                  <a16:creationId xmlns:a16="http://schemas.microsoft.com/office/drawing/2014/main" id="{AA91F60F-71C6-1386-EAF1-6A27DF258A3E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12;p59">
              <a:extLst>
                <a:ext uri="{FF2B5EF4-FFF2-40B4-BE49-F238E27FC236}">
                  <a16:creationId xmlns:a16="http://schemas.microsoft.com/office/drawing/2014/main" id="{D48FBF25-F56C-3D63-21D3-B23A4D3762FC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13;p59">
              <a:extLst>
                <a:ext uri="{FF2B5EF4-FFF2-40B4-BE49-F238E27FC236}">
                  <a16:creationId xmlns:a16="http://schemas.microsoft.com/office/drawing/2014/main" id="{0369BF59-D2B4-3E47-D966-FB92D9D4CFC0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14;p59">
              <a:extLst>
                <a:ext uri="{FF2B5EF4-FFF2-40B4-BE49-F238E27FC236}">
                  <a16:creationId xmlns:a16="http://schemas.microsoft.com/office/drawing/2014/main" id="{052485B1-E6C2-D2D1-8258-8EC300DD0B6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15;p59">
              <a:extLst>
                <a:ext uri="{FF2B5EF4-FFF2-40B4-BE49-F238E27FC236}">
                  <a16:creationId xmlns:a16="http://schemas.microsoft.com/office/drawing/2014/main" id="{E7F96865-61C7-F5BF-7A1A-F434BCB48AA0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16;p59">
              <a:extLst>
                <a:ext uri="{FF2B5EF4-FFF2-40B4-BE49-F238E27FC236}">
                  <a16:creationId xmlns:a16="http://schemas.microsoft.com/office/drawing/2014/main" id="{DEE14BCA-9420-1B67-E7CB-C96BB2EAC20D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17;p59">
              <a:extLst>
                <a:ext uri="{FF2B5EF4-FFF2-40B4-BE49-F238E27FC236}">
                  <a16:creationId xmlns:a16="http://schemas.microsoft.com/office/drawing/2014/main" id="{AF018CF2-6017-F0B8-7FE6-7EE7C05D3031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18;p59">
              <a:extLst>
                <a:ext uri="{FF2B5EF4-FFF2-40B4-BE49-F238E27FC236}">
                  <a16:creationId xmlns:a16="http://schemas.microsoft.com/office/drawing/2014/main" id="{9ED7784B-4B19-CC45-C35C-E044F9EA802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19;p59">
              <a:extLst>
                <a:ext uri="{FF2B5EF4-FFF2-40B4-BE49-F238E27FC236}">
                  <a16:creationId xmlns:a16="http://schemas.microsoft.com/office/drawing/2014/main" id="{47AFBF1D-8FC1-3D9A-395C-000F5CE017A6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20;p59">
              <a:extLst>
                <a:ext uri="{FF2B5EF4-FFF2-40B4-BE49-F238E27FC236}">
                  <a16:creationId xmlns:a16="http://schemas.microsoft.com/office/drawing/2014/main" id="{677B6105-E9A0-3391-4C56-FD670A9B89EE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EAA8DE1D-A928-39E9-E39C-8F6B4941E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2B4FCD9D-6E98-0566-2431-9013C81231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F4F107D3-49D6-3D82-889F-0E2F730ED414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86277464-FE6D-A24B-7971-77EC20FB376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01F589CE-592E-3B69-C782-927087D2FC5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91D8ADA6-7BA4-1D13-C696-D99C2CF527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6F5C9BD8-EC9B-3744-9AC4-7F1FF28D1DD2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1973002" y="1164472"/>
            <a:ext cx="5197996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1878E4FF-9811-C917-D99B-2B21F4E61EE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45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C27140AF-8007-7811-7C30-0BCFAF41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92289D7E-798A-D67C-2793-16C275C2D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Location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64919BCF-1956-C003-4647-4AF94CAEDDB8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0C735ED-2EEB-CEE1-290B-71AE0034448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7A779947-BD42-81B3-628A-26EA9B3E56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5A0499-C90B-1325-CFDA-C3BA42B840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AE814454-A59D-2F01-9BA2-57E72D360E37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D07963B0-C0F5-18B8-83EB-DB91C43A9D5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0287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545C21FB-D3E4-3C23-1FF1-A55594F6A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EDBB5DAA-A60D-8971-D793-B04E1EE6C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Intrests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4E7FBE5B-A611-6179-4D59-73B543BCF69B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22E2C1F-8C93-9EA8-1719-3E8068B58C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45F3B552-BB8C-F2B2-17D9-D69A1A22A96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D216F7-F41B-6DC1-4688-A166CCCC190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03DC93A7-6A79-9401-AD16-BA2240C8D60F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9F035381-188D-6A4B-2076-67C035F60BE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449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5B412BE4-8FC5-F9E1-57AD-F3A0685A9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3F4923E9-B2B8-1495-AE82-AB009CDAF6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pré-traitement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CE2BA67E-83E8-84D5-9A1C-7616B3E6EB7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793680" y="1682496"/>
            <a:ext cx="2595000" cy="7777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Null et Duplications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6F44152B-3F61-F98A-3973-D5BC43573F0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55325" y="2969663"/>
            <a:ext cx="2595000" cy="11074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Suppression de colonnes inutiles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62AF844F-80CF-9A7C-F3C9-4AFD0613C9D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55325" y="182349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Asymétrie</a:t>
            </a:r>
            <a:endParaRPr dirty="0"/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DB1C610D-0B62-3ACE-331F-C77FCB8B603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763200" y="32053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Sauvegarde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83269E5E-324F-315D-0B23-7B7059CEA00B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B6925D1A-3561-D541-A4F3-2E3887B266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ED0EFC06-3F47-EF49-0695-9E3E62FFDCF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D3F06DBB-309F-7F13-ADCA-A0B6C01BC347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3DDB9C1E-49A3-8C41-40AD-1C08D44F3D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FE682745-1D29-83ED-17A6-B94F296AC0A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7DCBA1AA-4609-5412-166F-A2EC5F8BBBC6}"/>
              </a:ext>
            </a:extLst>
          </p:cNvPr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6AB2874D-3A20-B115-F1A2-C4128B601ED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9BC4A2DD-8080-6F5E-B5E7-6F68807A9D4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FA64E51A-2161-08A6-F1F5-67EF494859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A9D18E23-E334-0684-3A88-0F0EC6135F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2431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>
          <a:extLst>
            <a:ext uri="{FF2B5EF4-FFF2-40B4-BE49-F238E27FC236}">
              <a16:creationId xmlns:a16="http://schemas.microsoft.com/office/drawing/2014/main" id="{AC34A402-8471-068C-0240-9A014F59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>
            <a:extLst>
              <a:ext uri="{FF2B5EF4-FFF2-40B4-BE49-F238E27FC236}">
                <a16:creationId xmlns:a16="http://schemas.microsoft.com/office/drawing/2014/main" id="{401BCB86-1D93-B292-7417-B92D3F28D6B1}"/>
              </a:ext>
            </a:extLst>
          </p:cNvPr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5" name="Google Shape;2065;p59">
            <a:extLst>
              <a:ext uri="{FF2B5EF4-FFF2-40B4-BE49-F238E27FC236}">
                <a16:creationId xmlns:a16="http://schemas.microsoft.com/office/drawing/2014/main" id="{5758A197-5D03-A943-EE0A-0EC2DD65302F}"/>
              </a:ext>
            </a:extLst>
          </p:cNvPr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6" name="Google Shape;2066;p59">
            <a:extLst>
              <a:ext uri="{FF2B5EF4-FFF2-40B4-BE49-F238E27FC236}">
                <a16:creationId xmlns:a16="http://schemas.microsoft.com/office/drawing/2014/main" id="{CF98D2F8-0766-C3DD-64C7-35F6E5E85F99}"/>
              </a:ext>
            </a:extLst>
          </p:cNvPr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7" name="Google Shape;2067;p59">
            <a:extLst>
              <a:ext uri="{FF2B5EF4-FFF2-40B4-BE49-F238E27FC236}">
                <a16:creationId xmlns:a16="http://schemas.microsoft.com/office/drawing/2014/main" id="{B9BA51D2-8369-4CD3-B832-2C419D5A73FB}"/>
              </a:ext>
            </a:extLst>
          </p:cNvPr>
          <p:cNvSpPr/>
          <p:nvPr/>
        </p:nvSpPr>
        <p:spPr>
          <a:xfrm rot="5400000">
            <a:off x="3183757" y="2615785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8" name="Google Shape;2068;p59">
            <a:extLst>
              <a:ext uri="{FF2B5EF4-FFF2-40B4-BE49-F238E27FC236}">
                <a16:creationId xmlns:a16="http://schemas.microsoft.com/office/drawing/2014/main" id="{91759CED-5EE8-CD54-D00E-C67C6F4AEA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Entraînement</a:t>
            </a:r>
            <a:endParaRPr dirty="0"/>
          </a:p>
        </p:txBody>
      </p:sp>
      <p:sp>
        <p:nvSpPr>
          <p:cNvPr id="2069" name="Google Shape;2069;p59">
            <a:extLst>
              <a:ext uri="{FF2B5EF4-FFF2-40B4-BE49-F238E27FC236}">
                <a16:creationId xmlns:a16="http://schemas.microsoft.com/office/drawing/2014/main" id="{E1FD529D-23BB-B7C0-9913-24DE3B036357}"/>
              </a:ext>
            </a:extLst>
          </p:cNvPr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>
            <a:extLst>
              <a:ext uri="{FF2B5EF4-FFF2-40B4-BE49-F238E27FC236}">
                <a16:creationId xmlns:a16="http://schemas.microsoft.com/office/drawing/2014/main" id="{C32E772A-D77C-DD10-41B4-34BA15D68C1B}"/>
              </a:ext>
            </a:extLst>
          </p:cNvPr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>
            <a:extLst>
              <a:ext uri="{FF2B5EF4-FFF2-40B4-BE49-F238E27FC236}">
                <a16:creationId xmlns:a16="http://schemas.microsoft.com/office/drawing/2014/main" id="{293F672E-A0EC-DC48-D007-0ACEDFA56807}"/>
              </a:ext>
            </a:extLst>
          </p:cNvPr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>
            <a:extLst>
              <a:ext uri="{FF2B5EF4-FFF2-40B4-BE49-F238E27FC236}">
                <a16:creationId xmlns:a16="http://schemas.microsoft.com/office/drawing/2014/main" id="{E3131514-6044-E816-9671-033370B617A4}"/>
              </a:ext>
            </a:extLst>
          </p:cNvPr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Standardisation des valeurs</a:t>
            </a:r>
            <a:endParaRPr lang="en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>
            <a:extLst>
              <a:ext uri="{FF2B5EF4-FFF2-40B4-BE49-F238E27FC236}">
                <a16:creationId xmlns:a16="http://schemas.microsoft.com/office/drawing/2014/main" id="{2C6EE783-BA67-CD67-CF02-7EF6A4AAE14E}"/>
              </a:ext>
            </a:extLst>
          </p:cNvPr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>
            <a:extLst>
              <a:ext uri="{FF2B5EF4-FFF2-40B4-BE49-F238E27FC236}">
                <a16:creationId xmlns:a16="http://schemas.microsoft.com/office/drawing/2014/main" id="{CAF7D000-BD2F-F28C-040D-FBDED900A773}"/>
              </a:ext>
            </a:extLst>
          </p:cNvPr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>
            <a:extLst>
              <a:ext uri="{FF2B5EF4-FFF2-40B4-BE49-F238E27FC236}">
                <a16:creationId xmlns:a16="http://schemas.microsoft.com/office/drawing/2014/main" id="{D36AEEC4-E892-E954-F819-B306BF1C9F9F}"/>
              </a:ext>
            </a:extLst>
          </p:cNvPr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>
            <a:extLst>
              <a:ext uri="{FF2B5EF4-FFF2-40B4-BE49-F238E27FC236}">
                <a16:creationId xmlns:a16="http://schemas.microsoft.com/office/drawing/2014/main" id="{F13F07A1-8AEB-F8AE-6A4D-AC508BF18C89}"/>
              </a:ext>
            </a:extLst>
          </p:cNvPr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>
            <a:extLst>
              <a:ext uri="{FF2B5EF4-FFF2-40B4-BE49-F238E27FC236}">
                <a16:creationId xmlns:a16="http://schemas.microsoft.com/office/drawing/2014/main" id="{3521928D-D693-A726-74F4-90EC38879827}"/>
              </a:ext>
            </a:extLst>
          </p:cNvPr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>
            <a:extLst>
              <a:ext uri="{FF2B5EF4-FFF2-40B4-BE49-F238E27FC236}">
                <a16:creationId xmlns:a16="http://schemas.microsoft.com/office/drawing/2014/main" id="{E220F4FC-E41C-3E36-2689-93AD12C2F8E9}"/>
              </a:ext>
            </a:extLst>
          </p:cNvPr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>
            <a:extLst>
              <a:ext uri="{FF2B5EF4-FFF2-40B4-BE49-F238E27FC236}">
                <a16:creationId xmlns:a16="http://schemas.microsoft.com/office/drawing/2014/main" id="{69DE89AF-877A-F44B-5BE0-A16C77682C45}"/>
              </a:ext>
            </a:extLst>
          </p:cNvPr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>
            <a:extLst>
              <a:ext uri="{FF2B5EF4-FFF2-40B4-BE49-F238E27FC236}">
                <a16:creationId xmlns:a16="http://schemas.microsoft.com/office/drawing/2014/main" id="{F78CA922-AA56-42A4-3DB4-20E24078FCB7}"/>
              </a:ext>
            </a:extLst>
          </p:cNvPr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>
            <a:extLst>
              <a:ext uri="{FF2B5EF4-FFF2-40B4-BE49-F238E27FC236}">
                <a16:creationId xmlns:a16="http://schemas.microsoft.com/office/drawing/2014/main" id="{106E8BDD-CB59-1AAC-6CAC-3152D7299D7B}"/>
              </a:ext>
            </a:extLst>
          </p:cNvPr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Traiter le déséquilibre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>
            <a:extLst>
              <a:ext uri="{FF2B5EF4-FFF2-40B4-BE49-F238E27FC236}">
                <a16:creationId xmlns:a16="http://schemas.microsoft.com/office/drawing/2014/main" id="{8E14021F-71AB-2C73-E26A-88C8B5D3F8B4}"/>
              </a:ext>
            </a:extLst>
          </p:cNvPr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Encodage des variables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>
            <a:extLst>
              <a:ext uri="{FF2B5EF4-FFF2-40B4-BE49-F238E27FC236}">
                <a16:creationId xmlns:a16="http://schemas.microsoft.com/office/drawing/2014/main" id="{F0C798CF-87A0-6A59-B093-BAF89D57382D}"/>
              </a:ext>
            </a:extLst>
          </p:cNvPr>
          <p:cNvSpPr txBox="1"/>
          <p:nvPr/>
        </p:nvSpPr>
        <p:spPr>
          <a:xfrm>
            <a:off x="4567576" y="3646099"/>
            <a:ext cx="1920300" cy="95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Split 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20%  Test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80% Entraînement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40" name="Google Shape;2140;p59">
            <a:extLst>
              <a:ext uri="{FF2B5EF4-FFF2-40B4-BE49-F238E27FC236}">
                <a16:creationId xmlns:a16="http://schemas.microsoft.com/office/drawing/2014/main" id="{7AB621F7-E3A2-3894-7642-CF989DCD0156}"/>
              </a:ext>
            </a:extLst>
          </p:cNvPr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>
              <a:extLst>
                <a:ext uri="{FF2B5EF4-FFF2-40B4-BE49-F238E27FC236}">
                  <a16:creationId xmlns:a16="http://schemas.microsoft.com/office/drawing/2014/main" id="{1F839999-E419-AC07-ACE8-4CF7EE88689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>
              <a:extLst>
                <a:ext uri="{FF2B5EF4-FFF2-40B4-BE49-F238E27FC236}">
                  <a16:creationId xmlns:a16="http://schemas.microsoft.com/office/drawing/2014/main" id="{9B61301A-5CC0-11F0-7E22-637166181E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>
            <a:extLst>
              <a:ext uri="{FF2B5EF4-FFF2-40B4-BE49-F238E27FC236}">
                <a16:creationId xmlns:a16="http://schemas.microsoft.com/office/drawing/2014/main" id="{B2195A2B-9C43-A6A7-2F7F-01016578D400}"/>
              </a:ext>
            </a:extLst>
          </p:cNvPr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>
              <a:extLst>
                <a:ext uri="{FF2B5EF4-FFF2-40B4-BE49-F238E27FC236}">
                  <a16:creationId xmlns:a16="http://schemas.microsoft.com/office/drawing/2014/main" id="{5658AFDE-3C65-17A7-2BEB-22084CEF0C3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>
              <a:extLst>
                <a:ext uri="{FF2B5EF4-FFF2-40B4-BE49-F238E27FC236}">
                  <a16:creationId xmlns:a16="http://schemas.microsoft.com/office/drawing/2014/main" id="{33F8B1AD-A04F-2491-44B0-FE088E1202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>
            <a:extLst>
              <a:ext uri="{FF2B5EF4-FFF2-40B4-BE49-F238E27FC236}">
                <a16:creationId xmlns:a16="http://schemas.microsoft.com/office/drawing/2014/main" id="{BCDEC991-7AE7-1A61-FAC5-13FE8E7575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>
            <a:extLst>
              <a:ext uri="{FF2B5EF4-FFF2-40B4-BE49-F238E27FC236}">
                <a16:creationId xmlns:a16="http://schemas.microsoft.com/office/drawing/2014/main" id="{02241FAD-B39F-157A-0801-743D406B67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>
            <a:extLst>
              <a:ext uri="{FF2B5EF4-FFF2-40B4-BE49-F238E27FC236}">
                <a16:creationId xmlns:a16="http://schemas.microsoft.com/office/drawing/2014/main" id="{E856B354-75F6-5DA8-7DE7-0886B08EC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2110;p59">
            <a:extLst>
              <a:ext uri="{FF2B5EF4-FFF2-40B4-BE49-F238E27FC236}">
                <a16:creationId xmlns:a16="http://schemas.microsoft.com/office/drawing/2014/main" id="{5261D51B-0DF3-DCBD-1F2F-528558198203}"/>
              </a:ext>
            </a:extLst>
          </p:cNvPr>
          <p:cNvGrpSpPr/>
          <p:nvPr/>
        </p:nvGrpSpPr>
        <p:grpSpPr>
          <a:xfrm>
            <a:off x="1442922" y="2448577"/>
            <a:ext cx="536704" cy="486141"/>
            <a:chOff x="6046403" y="3173534"/>
            <a:chExt cx="602023" cy="545307"/>
          </a:xfrm>
        </p:grpSpPr>
        <p:sp>
          <p:nvSpPr>
            <p:cNvPr id="47" name="Google Shape;2111;p59">
              <a:extLst>
                <a:ext uri="{FF2B5EF4-FFF2-40B4-BE49-F238E27FC236}">
                  <a16:creationId xmlns:a16="http://schemas.microsoft.com/office/drawing/2014/main" id="{25B56CE7-8E77-EB03-E51B-65A8D61857BB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12;p59">
              <a:extLst>
                <a:ext uri="{FF2B5EF4-FFF2-40B4-BE49-F238E27FC236}">
                  <a16:creationId xmlns:a16="http://schemas.microsoft.com/office/drawing/2014/main" id="{7D062ED0-CA8F-1E37-DAD0-F491665C8F0C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13;p59">
              <a:extLst>
                <a:ext uri="{FF2B5EF4-FFF2-40B4-BE49-F238E27FC236}">
                  <a16:creationId xmlns:a16="http://schemas.microsoft.com/office/drawing/2014/main" id="{879F5A39-C472-4AEB-E42A-08DE19D52B80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14;p59">
              <a:extLst>
                <a:ext uri="{FF2B5EF4-FFF2-40B4-BE49-F238E27FC236}">
                  <a16:creationId xmlns:a16="http://schemas.microsoft.com/office/drawing/2014/main" id="{B637C5D5-6BD8-C755-9531-7F5FAF0964A7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15;p59">
              <a:extLst>
                <a:ext uri="{FF2B5EF4-FFF2-40B4-BE49-F238E27FC236}">
                  <a16:creationId xmlns:a16="http://schemas.microsoft.com/office/drawing/2014/main" id="{94C8713F-A934-13AA-2419-986B4E721F03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16;p59">
              <a:extLst>
                <a:ext uri="{FF2B5EF4-FFF2-40B4-BE49-F238E27FC236}">
                  <a16:creationId xmlns:a16="http://schemas.microsoft.com/office/drawing/2014/main" id="{444E0AFA-506E-F944-2181-3F2DBB3A450E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17;p59">
              <a:extLst>
                <a:ext uri="{FF2B5EF4-FFF2-40B4-BE49-F238E27FC236}">
                  <a16:creationId xmlns:a16="http://schemas.microsoft.com/office/drawing/2014/main" id="{EA3690B8-4EFD-79E6-5E21-2DA8DE63DBF6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18;p59">
              <a:extLst>
                <a:ext uri="{FF2B5EF4-FFF2-40B4-BE49-F238E27FC236}">
                  <a16:creationId xmlns:a16="http://schemas.microsoft.com/office/drawing/2014/main" id="{2AA3486E-104F-2FCB-B1C8-68F661AEFA75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19;p59">
              <a:extLst>
                <a:ext uri="{FF2B5EF4-FFF2-40B4-BE49-F238E27FC236}">
                  <a16:creationId xmlns:a16="http://schemas.microsoft.com/office/drawing/2014/main" id="{90E956F0-B72F-819D-73E7-9AE8DC972BB7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20;p59">
              <a:extLst>
                <a:ext uri="{FF2B5EF4-FFF2-40B4-BE49-F238E27FC236}">
                  <a16:creationId xmlns:a16="http://schemas.microsoft.com/office/drawing/2014/main" id="{996CC74F-943F-CB7B-4364-497EECFCBB3D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2110;p59">
            <a:extLst>
              <a:ext uri="{FF2B5EF4-FFF2-40B4-BE49-F238E27FC236}">
                <a16:creationId xmlns:a16="http://schemas.microsoft.com/office/drawing/2014/main" id="{8736B4E8-6F0F-3461-E6F3-0942740AAF05}"/>
              </a:ext>
            </a:extLst>
          </p:cNvPr>
          <p:cNvGrpSpPr/>
          <p:nvPr/>
        </p:nvGrpSpPr>
        <p:grpSpPr>
          <a:xfrm>
            <a:off x="3354272" y="2753377"/>
            <a:ext cx="536704" cy="486141"/>
            <a:chOff x="6046403" y="3173534"/>
            <a:chExt cx="602023" cy="545307"/>
          </a:xfrm>
        </p:grpSpPr>
        <p:sp>
          <p:nvSpPr>
            <p:cNvPr id="58" name="Google Shape;2111;p59">
              <a:extLst>
                <a:ext uri="{FF2B5EF4-FFF2-40B4-BE49-F238E27FC236}">
                  <a16:creationId xmlns:a16="http://schemas.microsoft.com/office/drawing/2014/main" id="{C9440A72-8445-999C-7B78-6A5829141C81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12;p59">
              <a:extLst>
                <a:ext uri="{FF2B5EF4-FFF2-40B4-BE49-F238E27FC236}">
                  <a16:creationId xmlns:a16="http://schemas.microsoft.com/office/drawing/2014/main" id="{22A79BBD-0BCB-9857-9541-D81F9A9FD002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13;p59">
              <a:extLst>
                <a:ext uri="{FF2B5EF4-FFF2-40B4-BE49-F238E27FC236}">
                  <a16:creationId xmlns:a16="http://schemas.microsoft.com/office/drawing/2014/main" id="{47282675-2732-11D0-21D1-AED64EBB8CD3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14;p59">
              <a:extLst>
                <a:ext uri="{FF2B5EF4-FFF2-40B4-BE49-F238E27FC236}">
                  <a16:creationId xmlns:a16="http://schemas.microsoft.com/office/drawing/2014/main" id="{845530EA-3B21-A50D-650A-9708F0F9A25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2115;p59">
              <a:extLst>
                <a:ext uri="{FF2B5EF4-FFF2-40B4-BE49-F238E27FC236}">
                  <a16:creationId xmlns:a16="http://schemas.microsoft.com/office/drawing/2014/main" id="{F0B0C989-E49C-8D45-BCB1-57FB5F667BB4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16;p59">
              <a:extLst>
                <a:ext uri="{FF2B5EF4-FFF2-40B4-BE49-F238E27FC236}">
                  <a16:creationId xmlns:a16="http://schemas.microsoft.com/office/drawing/2014/main" id="{74E31A11-1DEB-FA19-99AE-93AD62D1549F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117;p59">
              <a:extLst>
                <a:ext uri="{FF2B5EF4-FFF2-40B4-BE49-F238E27FC236}">
                  <a16:creationId xmlns:a16="http://schemas.microsoft.com/office/drawing/2014/main" id="{7FE86E49-23FB-2A03-2C03-ED79A85F2729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118;p59">
              <a:extLst>
                <a:ext uri="{FF2B5EF4-FFF2-40B4-BE49-F238E27FC236}">
                  <a16:creationId xmlns:a16="http://schemas.microsoft.com/office/drawing/2014/main" id="{19AEF7C2-49D3-4CCF-B6E2-C93A88A40E98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119;p59">
              <a:extLst>
                <a:ext uri="{FF2B5EF4-FFF2-40B4-BE49-F238E27FC236}">
                  <a16:creationId xmlns:a16="http://schemas.microsoft.com/office/drawing/2014/main" id="{357A287F-7AE9-F2A3-E716-554AC5585973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120;p59">
              <a:extLst>
                <a:ext uri="{FF2B5EF4-FFF2-40B4-BE49-F238E27FC236}">
                  <a16:creationId xmlns:a16="http://schemas.microsoft.com/office/drawing/2014/main" id="{9E7ACC73-908F-35B4-C410-FCD8ECC54F86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2" name="Google Shape;2110;p59">
            <a:extLst>
              <a:ext uri="{FF2B5EF4-FFF2-40B4-BE49-F238E27FC236}">
                <a16:creationId xmlns:a16="http://schemas.microsoft.com/office/drawing/2014/main" id="{A1481BC5-0C2A-5F80-AA31-5F95C7AEE75F}"/>
              </a:ext>
            </a:extLst>
          </p:cNvPr>
          <p:cNvGrpSpPr/>
          <p:nvPr/>
        </p:nvGrpSpPr>
        <p:grpSpPr>
          <a:xfrm>
            <a:off x="5260977" y="2446201"/>
            <a:ext cx="536704" cy="486141"/>
            <a:chOff x="6046403" y="3173534"/>
            <a:chExt cx="602023" cy="545307"/>
          </a:xfrm>
        </p:grpSpPr>
        <p:sp>
          <p:nvSpPr>
            <p:cNvPr id="2053" name="Google Shape;2111;p59">
              <a:extLst>
                <a:ext uri="{FF2B5EF4-FFF2-40B4-BE49-F238E27FC236}">
                  <a16:creationId xmlns:a16="http://schemas.microsoft.com/office/drawing/2014/main" id="{7723D671-C5E4-3FEB-A866-150582D28B82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112;p59">
              <a:extLst>
                <a:ext uri="{FF2B5EF4-FFF2-40B4-BE49-F238E27FC236}">
                  <a16:creationId xmlns:a16="http://schemas.microsoft.com/office/drawing/2014/main" id="{77161547-276F-B794-35C0-F858F6D80B93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113;p59">
              <a:extLst>
                <a:ext uri="{FF2B5EF4-FFF2-40B4-BE49-F238E27FC236}">
                  <a16:creationId xmlns:a16="http://schemas.microsoft.com/office/drawing/2014/main" id="{1F9F4BEB-E73D-496A-901F-88B085F3F3FB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114;p59">
              <a:extLst>
                <a:ext uri="{FF2B5EF4-FFF2-40B4-BE49-F238E27FC236}">
                  <a16:creationId xmlns:a16="http://schemas.microsoft.com/office/drawing/2014/main" id="{317D6633-2DC5-31B7-1E66-EA5A3FE05105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115;p59">
              <a:extLst>
                <a:ext uri="{FF2B5EF4-FFF2-40B4-BE49-F238E27FC236}">
                  <a16:creationId xmlns:a16="http://schemas.microsoft.com/office/drawing/2014/main" id="{CA41AFEF-A4CC-58F6-BE6D-76CF139B9838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116;p59">
              <a:extLst>
                <a:ext uri="{FF2B5EF4-FFF2-40B4-BE49-F238E27FC236}">
                  <a16:creationId xmlns:a16="http://schemas.microsoft.com/office/drawing/2014/main" id="{70D531E3-F57E-DB55-204A-1F38B746ED85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117;p59">
              <a:extLst>
                <a:ext uri="{FF2B5EF4-FFF2-40B4-BE49-F238E27FC236}">
                  <a16:creationId xmlns:a16="http://schemas.microsoft.com/office/drawing/2014/main" id="{827FCF47-D0E1-BF49-C82D-732A778C0D08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118;p59">
              <a:extLst>
                <a:ext uri="{FF2B5EF4-FFF2-40B4-BE49-F238E27FC236}">
                  <a16:creationId xmlns:a16="http://schemas.microsoft.com/office/drawing/2014/main" id="{E8C4B134-55D9-9599-93B6-319E24FDA283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119;p59">
              <a:extLst>
                <a:ext uri="{FF2B5EF4-FFF2-40B4-BE49-F238E27FC236}">
                  <a16:creationId xmlns:a16="http://schemas.microsoft.com/office/drawing/2014/main" id="{0C7F0C21-4B6C-7585-680E-22FE437964C7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120;p59">
              <a:extLst>
                <a:ext uri="{FF2B5EF4-FFF2-40B4-BE49-F238E27FC236}">
                  <a16:creationId xmlns:a16="http://schemas.microsoft.com/office/drawing/2014/main" id="{3816E2D3-BA61-ABA9-464C-F638A49C0377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3" name="Google Shape;2110;p59">
            <a:extLst>
              <a:ext uri="{FF2B5EF4-FFF2-40B4-BE49-F238E27FC236}">
                <a16:creationId xmlns:a16="http://schemas.microsoft.com/office/drawing/2014/main" id="{9B85F709-9A0E-3F92-F362-7377953EC9C8}"/>
              </a:ext>
            </a:extLst>
          </p:cNvPr>
          <p:cNvGrpSpPr/>
          <p:nvPr/>
        </p:nvGrpSpPr>
        <p:grpSpPr>
          <a:xfrm>
            <a:off x="7178869" y="2758674"/>
            <a:ext cx="536704" cy="486141"/>
            <a:chOff x="6046403" y="3173534"/>
            <a:chExt cx="602023" cy="545307"/>
          </a:xfrm>
        </p:grpSpPr>
        <p:sp>
          <p:nvSpPr>
            <p:cNvPr id="2152" name="Google Shape;2111;p59">
              <a:extLst>
                <a:ext uri="{FF2B5EF4-FFF2-40B4-BE49-F238E27FC236}">
                  <a16:creationId xmlns:a16="http://schemas.microsoft.com/office/drawing/2014/main" id="{2B4E2D2A-3E01-9E96-C19D-B77B4531C62D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12;p59">
              <a:extLst>
                <a:ext uri="{FF2B5EF4-FFF2-40B4-BE49-F238E27FC236}">
                  <a16:creationId xmlns:a16="http://schemas.microsoft.com/office/drawing/2014/main" id="{99FD822F-68E3-9EB6-A7F0-E8D1309A7C13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13;p59">
              <a:extLst>
                <a:ext uri="{FF2B5EF4-FFF2-40B4-BE49-F238E27FC236}">
                  <a16:creationId xmlns:a16="http://schemas.microsoft.com/office/drawing/2014/main" id="{130F3F35-4CE1-8D45-9CC3-532E7AF776F3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14;p59">
              <a:extLst>
                <a:ext uri="{FF2B5EF4-FFF2-40B4-BE49-F238E27FC236}">
                  <a16:creationId xmlns:a16="http://schemas.microsoft.com/office/drawing/2014/main" id="{B4947A09-4174-CEF5-875A-A61396B67B02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15;p59">
              <a:extLst>
                <a:ext uri="{FF2B5EF4-FFF2-40B4-BE49-F238E27FC236}">
                  <a16:creationId xmlns:a16="http://schemas.microsoft.com/office/drawing/2014/main" id="{EAC07B9F-8D2E-9882-6D99-6ED1F0926E8E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16;p59">
              <a:extLst>
                <a:ext uri="{FF2B5EF4-FFF2-40B4-BE49-F238E27FC236}">
                  <a16:creationId xmlns:a16="http://schemas.microsoft.com/office/drawing/2014/main" id="{FFF402A4-513B-789C-7C7F-E37D0FD0641D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17;p59">
              <a:extLst>
                <a:ext uri="{FF2B5EF4-FFF2-40B4-BE49-F238E27FC236}">
                  <a16:creationId xmlns:a16="http://schemas.microsoft.com/office/drawing/2014/main" id="{2501FE59-861E-6640-9B1C-A524D442E7D5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18;p59">
              <a:extLst>
                <a:ext uri="{FF2B5EF4-FFF2-40B4-BE49-F238E27FC236}">
                  <a16:creationId xmlns:a16="http://schemas.microsoft.com/office/drawing/2014/main" id="{C1C0577C-EB43-F78D-443D-701D03CF8E3F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19;p59">
              <a:extLst>
                <a:ext uri="{FF2B5EF4-FFF2-40B4-BE49-F238E27FC236}">
                  <a16:creationId xmlns:a16="http://schemas.microsoft.com/office/drawing/2014/main" id="{9D7570AF-14C4-D796-64F9-5CCA1FDD117D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20;p59">
              <a:extLst>
                <a:ext uri="{FF2B5EF4-FFF2-40B4-BE49-F238E27FC236}">
                  <a16:creationId xmlns:a16="http://schemas.microsoft.com/office/drawing/2014/main" id="{55623C21-9B77-E469-CE30-C670B440E96F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50528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7ADC6312-3C13-8B7D-A261-BB7DD47E0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747AC449-F922-4CC0-6AEA-20203BB2040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81C3BD9A-99B6-54E3-E957-63EC0CEEE4A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E18DCFFC-4ADC-9FCE-C6BD-8BEEC052CB5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E1114FBD-663F-8682-F222-A8C5AC0141F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046C2EFB-7F15-3C4B-5916-2A43FFB18B3A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3EB2B091-BD34-BCC2-4AFC-7A3E39959B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3D857B33-722E-A9CE-0D14-737013E6987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D0580D84-E702-2EF9-5A1D-69524AD40C49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DCD04B88-458B-A3C9-B09C-F9CE89A98C0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82E820E9-5A43-54A7-38C6-F7383AEB24D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61B67708-B603-1761-0790-C43B2C63416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15325B18-F6C8-43DA-0ADF-12DD57AB7D9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374BFF0B-342C-550B-1784-88226C9814F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D19D8E34-E8AC-A9DE-860A-094A41B0A5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8368" y="1307100"/>
            <a:ext cx="8119872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1 </a:t>
            </a:r>
            <a:br>
              <a:rPr lang="en" sz="8000" dirty="0"/>
            </a:b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Label encoding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51096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4DC01EFA-8C75-6BF3-FC2A-64734149C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1F97C72-0E9D-61C1-7F51-87A606EE10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A033D656-C6DB-BDC0-98C4-5548038AB25E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39%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D4D73842-7BD2-2903-E59A-4A92313F4887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AE2ABED5-897A-A6C0-7262-07583A9787B8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29%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6478112-15F5-FFB3-D2E3-829A3C5FE1A2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423D0B91-0B51-F716-24B7-0493DE9E01EB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Decision Tree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F180285A-4673-76EE-D545-4C75C7D490D3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Random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Forest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B2867837-9D79-DA42-4913-63A93D118B0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3CC0A2AC-DCB5-7D61-EF2B-3E4A0A6CB0EA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4032FC83-C9DE-C487-BB33-2D0463CBFCDD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5EF3A9CB-BDC8-799D-B69B-4835DE98B983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68C410F8-0A15-F8DE-5577-19614021675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F0215323-BEE0-C1FD-8A6D-E96B2A22769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B45A2FA2-719E-64FB-B48B-0D67C9599CD0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55440C29-5C12-9C8C-49F2-D772E400C0B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1AE02C09-F73B-AF6E-8DA5-4A3932320CB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CA75532C-059F-8325-6C75-D4543F7BD871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053684A4-08D8-BDF1-A574-59800CC67F1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3B3CBA91-3D37-2616-BB8D-03E992C0DB4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BF13104F-E988-4923-E2FA-1E4B55BC63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350CC0B4-649D-15F3-9EFE-B57B0925BDD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F8E5B786-06D1-12E6-D3B7-DCE58E381DA4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8D36DE29-06EE-B5B5-23CF-751F3083B91B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69398BF4-4904-6CED-99DC-4C46DB2621DD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BFA27BF2-6426-EEBB-C122-CAC46CD28600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F006D13F-490C-6D66-6612-1CE4CDF89198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5C1D34BF-FEB8-0C63-2EFE-C143D6323F25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2A53150D-7D59-B9EF-A352-10165FAB8928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1DE169E1-3D03-CABA-B45D-62FD2AA68428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40F18FEB-A3B8-A138-3910-C0C4DA669496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C6410849-0DA5-C5A6-460C-1D2A33448E0E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1197D650-880D-1C79-D005-6F2D59B41726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3AE33733-8BEF-8331-8768-00E2CB249203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68548735-2593-D0EC-1AEE-E23F9F3E0802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42680173-058A-9F79-6820-ADEDD8070619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503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14CDFCDE-D3C4-1431-A1D5-CBDCD5C31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4034D16D-6E81-B532-056D-ECCC2B45D6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906697A2-AE4F-1BA1-EC7F-1197D2C093F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120C143D-A8FD-0967-AF84-E015EF16ED4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62FFF6A9-A0AE-443C-C054-7943D3AD63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B0540476-4465-C5B6-A0ED-75111737D804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567F19C8-4C55-A891-0930-F9980E7B90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8CAEC991-ECD0-D1BE-30CE-E719EA1B22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31506207-6A6F-794E-3E09-685923A06BD3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791A61DC-10D9-B2DF-FE4B-3B2F97C78B1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A3E588EC-358D-6183-8F67-5208052E78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7E161893-314E-FE4C-F01D-6F9284C9C9B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F53821F5-05E2-1B07-1615-690EC48B0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0BC2E519-FB65-5DEA-4D5B-5CDD7557EC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918C2AD1-7F39-3BCE-D250-5751E741F2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307100"/>
            <a:ext cx="9144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2 </a:t>
            </a:r>
            <a:br>
              <a:rPr lang="en" sz="8000" dirty="0"/>
            </a:br>
            <a:r>
              <a:rPr lang="en" sz="7000" dirty="0">
                <a:latin typeface="Montserrat"/>
                <a:sym typeface="Montserrat"/>
              </a:rPr>
              <a:t>One-Hot e</a:t>
            </a: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753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 projet et la </a:t>
            </a:r>
            <a:r>
              <a:rPr lang="fr-FR" dirty="0"/>
              <a:t>problématique 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éfinir les modéleset méthodes utilisée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Présenter les différents approches suivi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les résultats obtenu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subTitle" idx="16"/>
          </p:nvPr>
        </p:nvSpPr>
        <p:spPr>
          <a:xfrm>
            <a:off x="5784712" y="4053290"/>
            <a:ext cx="263928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Résumer les approches et Justifier le choix du model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809937D2-A671-D182-FEA9-D6BBCC933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5A216A2-ADC4-9295-DB84-38BFABE3E0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48EE407D-2C0F-25EC-BEB2-928F4F8D6EC5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56%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4F3B4D2A-DEBF-8345-5BC8-58724100BF73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55%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86B0D5B1-7650-165B-5F5E-023A0B56E7C5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0C6C53C-95E7-035F-16A6-BC56C4383C05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1801E694-9754-BF38-EA29-1015E56463D3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Random</a:t>
            </a:r>
            <a:endParaRPr lang="fr-MA" sz="3200" dirty="0">
              <a:effectLst/>
            </a:endParaRPr>
          </a:p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Forest</a:t>
            </a:r>
            <a:endParaRPr lang="fr-MA" sz="3200" dirty="0">
              <a:effectLst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DA046D50-E08C-225E-8990-3F251DCDFC6E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l" rtl="0"/>
            <a:r>
              <a:rPr lang="en-US" sz="18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3200" dirty="0">
              <a:effectLst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91B8C5C2-A808-158E-0738-D508B6B731C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948B562A-F026-CF9E-28F9-89039C5156D9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75FCDF76-D9B8-4C6C-6820-7E6E4AFEBDC0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7A3681F4-C3D8-9795-68B0-A389B527E7BB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C639C6DA-C380-DC64-59BE-7E1C511065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1D127B70-D292-CD4A-3EEF-F4E61012F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8887EC8C-B1F5-6CA0-78AE-B895B916A07C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C51CF2F9-382B-8B7C-B152-1D97A3B6D90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B48A6D75-DE25-8327-ABAC-7517496E34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B9F68026-1845-1DCE-3DC7-96F6F46D961F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D0F0C594-7E7D-ABD2-E266-11EE22FF7C5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A1969236-9663-C631-64B2-8F6ED4AF045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351A9B15-596D-B3AB-59E4-6E4E0E66D29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ACD25C84-9363-B775-06EA-7C7ED9AE565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45026016-F453-B623-7B5C-5D5ADC1B9093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FB9250E6-684E-1DC6-C8F7-96B777D294D7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19142F98-2D45-DCC9-A68B-B5CA5B3915A9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CB63AD15-D0F4-869B-E661-A4A0BFDA219E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E7FD2E8C-3EFC-C1A5-1D57-6D92CDE32643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302708EC-FCDE-77EA-4BEA-5B98C6FD8810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658A77D5-7C4C-378F-8C6B-E49D26D09980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A7D0E937-5EC9-79AB-87A2-6CA65EDFE677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15D2FE78-4430-2B22-A196-298C8D90A1C2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60F03A50-A64B-D91E-F8C4-7F3E686A84C8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85E5D413-7B88-A16B-1C77-AA50C213E1C9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18A5D238-FB16-675C-804D-23335C3DA83B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1CD74409-12C2-84C2-E399-255066ABB29A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A9DAD8E7-FBC8-7653-B3B2-3A14F207256D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6737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2EFB42-CC2C-275A-221A-CD08EABF3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3E270143-BC7F-008D-5A4F-DF3D25A1CBB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477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CCBEBBF6-975D-E3F1-4664-B59AFF5BD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20040B87-36D8-4206-9DBA-C273089D1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E0EC5DC1-7F06-7A84-3DE8-6B43F72014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DCD4D417-D074-DB77-49BB-3BD06686A87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0EE098DC-805C-9FAD-0CAB-229474E79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5B5F3634-8ED4-D0C8-F3A9-DD84C4F0989C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FC41E17-DB7F-02BC-361C-4F0D293183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FEA248E8-4C65-BEB3-7CDF-13BF4F02E0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13F81F5F-519D-AE6E-5088-0CB786189D2A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507A5100-882C-869A-A734-2C8871CDB00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4DD9A389-15C2-7F0C-4663-1949620737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D15D8804-2EB0-EF6A-1E23-70B4A63B2686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CA548BAE-CF02-40CC-A997-34DE5277D10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47B3A0E2-CCF5-4ED0-3427-88F68BF54D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DC7CE4F1-93F9-D1C4-14F2-9DFD1FAB8B7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3265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Classification Report (KNN)</a:t>
            </a:r>
            <a:endParaRPr sz="2500" dirty="0"/>
          </a:p>
        </p:txBody>
      </p:sp>
      <p:graphicFrame>
        <p:nvGraphicFramePr>
          <p:cNvPr id="1981" name="Google Shape;1981;p57"/>
          <p:cNvGraphicFramePr/>
          <p:nvPr>
            <p:extLst>
              <p:ext uri="{D42A27DB-BD31-4B8C-83A1-F6EECF244321}">
                <p14:modId xmlns:p14="http://schemas.microsoft.com/office/powerpoint/2010/main" val="4089181233"/>
              </p:ext>
            </p:extLst>
          </p:nvPr>
        </p:nvGraphicFramePr>
        <p:xfrm>
          <a:off x="832875" y="1552575"/>
          <a:ext cx="7478252" cy="30174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1869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883799254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Précision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Recall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F1-score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Apparel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Books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0,13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059178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Electronics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0,20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Health &amp; Beauty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0,17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Home &amp; Kitchen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0,25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0,19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7857796" y="4145567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47"/>
          <p:cNvSpPr txBox="1">
            <a:spLocks noGrp="1"/>
          </p:cNvSpPr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0,56</a:t>
            </a:r>
            <a:endParaRPr dirty="0"/>
          </a:p>
        </p:txBody>
      </p:sp>
      <p:sp>
        <p:nvSpPr>
          <p:cNvPr id="1619" name="Google Shape;1619;p4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 cross-validation score</a:t>
            </a:r>
            <a:endParaRPr dirty="0"/>
          </a:p>
        </p:txBody>
      </p:sp>
      <p:sp>
        <p:nvSpPr>
          <p:cNvPr id="1620" name="Google Shape;1620;p47"/>
          <p:cNvSpPr txBox="1">
            <a:spLocks noGrp="1"/>
          </p:cNvSpPr>
          <p:nvPr>
            <p:ph type="title" idx="2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0,32</a:t>
            </a:r>
            <a:endParaRPr dirty="0"/>
          </a:p>
        </p:txBody>
      </p:sp>
      <p:sp>
        <p:nvSpPr>
          <p:cNvPr id="1621" name="Google Shape;1621;p4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Mean cross-validation score</a:t>
            </a:r>
            <a:endParaRPr dirty="0"/>
          </a:p>
        </p:txBody>
      </p:sp>
      <p:sp>
        <p:nvSpPr>
          <p:cNvPr id="1622" name="Google Shape;1622;p47"/>
          <p:cNvSpPr txBox="1">
            <a:spLocks noGrp="1"/>
          </p:cNvSpPr>
          <p:nvPr>
            <p:ph type="title" idx="4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0,25</a:t>
            </a:r>
            <a:endParaRPr dirty="0"/>
          </a:p>
        </p:txBody>
      </p:sp>
      <p:sp>
        <p:nvSpPr>
          <p:cNvPr id="1623" name="Google Shape;1623;p4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cross-validation score</a:t>
            </a:r>
            <a:endParaRPr dirty="0"/>
          </a:p>
        </p:txBody>
      </p:sp>
      <p:grpSp>
        <p:nvGrpSpPr>
          <p:cNvPr id="1624" name="Google Shape;1624;p47"/>
          <p:cNvGrpSpPr/>
          <p:nvPr/>
        </p:nvGrpSpPr>
        <p:grpSpPr>
          <a:xfrm>
            <a:off x="1370750" y="2466425"/>
            <a:ext cx="76825" cy="76800"/>
            <a:chOff x="3104875" y="1099400"/>
            <a:chExt cx="76825" cy="76800"/>
          </a:xfrm>
        </p:grpSpPr>
        <p:sp>
          <p:nvSpPr>
            <p:cNvPr id="1625" name="Google Shape;16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7"/>
          <p:cNvGrpSpPr/>
          <p:nvPr/>
        </p:nvGrpSpPr>
        <p:grpSpPr>
          <a:xfrm>
            <a:off x="6199150" y="861750"/>
            <a:ext cx="76825" cy="76800"/>
            <a:chOff x="3104875" y="1099400"/>
            <a:chExt cx="76825" cy="76800"/>
          </a:xfrm>
        </p:grpSpPr>
        <p:sp>
          <p:nvSpPr>
            <p:cNvPr id="1628" name="Google Shape;16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47"/>
          <p:cNvGrpSpPr/>
          <p:nvPr/>
        </p:nvGrpSpPr>
        <p:grpSpPr>
          <a:xfrm>
            <a:off x="7823013" y="3685825"/>
            <a:ext cx="76825" cy="76800"/>
            <a:chOff x="3104875" y="1099400"/>
            <a:chExt cx="76825" cy="76800"/>
          </a:xfrm>
        </p:grpSpPr>
        <p:sp>
          <p:nvSpPr>
            <p:cNvPr id="1631" name="Google Shape;16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3" name="Google Shape;1633;p4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932737" y="4799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4" name="Google Shape;1634;p4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6">
            <a:off x="6623786" y="554667"/>
            <a:ext cx="1320683" cy="1183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5" name="Google Shape;1635;p4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063279" y="207792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6" name="Google Shape;1636;p4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056860" y="3472212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E2A1F0F3-EFE2-E448-DBF1-D4C791A13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E4B743C7-A0A0-F6C2-019C-8BC35F2883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031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2166E40-B9BB-4229-A568-FE26088DF3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E8BD8693-0FC5-7F23-41AF-48C21DF2AE2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F5F29B6A-5FDD-C39A-56E5-55F0FC84CDE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618AB733-CAF9-E654-EEFC-C7DB3D61BB8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CCD9C957-607D-DC26-0E9A-838DD87D3A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CONCLUSION</a:t>
            </a:r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6F9C8B82-9F61-BFD4-C815-19FB090D2F3F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3C18D7B9-F5ED-8C59-628F-40746417F4E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6D41D9DC-DD11-6196-A3B6-C3E369D7F9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A9756E97-4BFD-F4D4-466D-FBB46B3696E7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B39CD025-5C68-AC59-703C-9C8CB840664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97B7DB2F-D6E8-E78C-EE5E-B7A00694185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C69DE4FC-5276-559C-0694-520C407738A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82EE84F7-00DE-F9E7-3634-DD0EEE1CC69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AD50670F-2D9E-4A80-0247-EABBFD74D46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EECA800E-EBD8-DB47-4CE8-9AB83BCBF6F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4242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E3502294-1E2D-3BDF-6074-A14E298A7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73099768-5906-9D7D-EF9D-92FA93D66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—KNN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1DA4A7BE-7F96-F585-B253-DEF914FE12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L</a:t>
            </a:r>
            <a:r>
              <a:rPr lang="fr-MA" sz="2000" dirty="0"/>
              <a:t>e modèle KNN donnent le score maximale et minimale le plus </a:t>
            </a:r>
            <a:r>
              <a:rPr lang="fr-FR" sz="2000" dirty="0"/>
              <a:t>élevé avec la validation croisée, et les hyperparamètres fixé comme suit 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Metric = ‘</a:t>
            </a: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manhattan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’,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>
                <a:solidFill>
                  <a:srgbClr val="D6DEEB"/>
                </a:solidFill>
                <a:latin typeface="Consolas" panose="020B0609020204030204" pitchFamily="49" charset="0"/>
              </a:rPr>
              <a:t>N_neighbors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=3,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=‘distan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ce’</a:t>
            </a:r>
            <a:endParaRPr lang="en-US" sz="20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43941B54-6188-024C-F438-03B8AB646C7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5FB15E1B-AD0F-2079-CBEB-A14B869DC3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4BBBCCF7-BD30-4878-26BF-3E14A10BFF48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28D45919-6FC6-817D-36FA-B3A4AAA7772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E974FC81-CB10-631A-9BAB-E6EC24E26C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4BCEE3C0-FBE1-A274-1440-B0D8DC0FA7FC}"/>
              </a:ext>
            </a:extLst>
          </p:cNvPr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B9725C1B-93F8-53A3-2C60-C688997CAE9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6F80E272-6A9B-390F-E485-56CE36C710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E0DCEA9F-9021-4CDA-318C-D13AE8C4E1F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8175AEBB-AEFD-F7A7-A948-99A3F20A550B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FC030045-4F01-23C4-3980-DE10B4A0F9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4E529BE6-9A3F-64BA-EBF9-D202C0FCBE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0F0C497F-B338-5F19-84E0-2702DCE2D1C4}"/>
              </a:ext>
            </a:extLst>
          </p:cNvPr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7C320CF9-9C17-37BE-BBEB-FE749C8242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8F573D72-20DA-A773-4639-FE8CA6B8147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3138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6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grpSp>
        <p:nvGrpSpPr>
          <p:cNvPr id="3109" name="Google Shape;3109;p66"/>
          <p:cNvGrpSpPr/>
          <p:nvPr/>
        </p:nvGrpSpPr>
        <p:grpSpPr>
          <a:xfrm>
            <a:off x="4348688" y="1412750"/>
            <a:ext cx="76825" cy="76800"/>
            <a:chOff x="3104875" y="1099400"/>
            <a:chExt cx="76825" cy="76800"/>
          </a:xfrm>
        </p:grpSpPr>
        <p:sp>
          <p:nvSpPr>
            <p:cNvPr id="3110" name="Google Shape;3110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66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3113" name="Google Shape;3113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66"/>
          <p:cNvGrpSpPr/>
          <p:nvPr/>
        </p:nvGrpSpPr>
        <p:grpSpPr>
          <a:xfrm>
            <a:off x="1023900" y="787450"/>
            <a:ext cx="76825" cy="76800"/>
            <a:chOff x="3104875" y="1099400"/>
            <a:chExt cx="76825" cy="76800"/>
          </a:xfrm>
        </p:grpSpPr>
        <p:sp>
          <p:nvSpPr>
            <p:cNvPr id="3116" name="Google Shape;3116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8" name="Google Shape;3118;p6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02125" y="3426450"/>
            <a:ext cx="1569950" cy="1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9" name="Google Shape;3119;p6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7128999" y="2264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ous-titre 4">
            <a:extLst>
              <a:ext uri="{FF2B5EF4-FFF2-40B4-BE49-F238E27FC236}">
                <a16:creationId xmlns:a16="http://schemas.microsoft.com/office/drawing/2014/main" id="{AFF5E33C-3DF8-36CE-4C0D-A0ED2B8DB526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14474" y="1571624"/>
            <a:ext cx="7703999" cy="3032375"/>
          </a:xfrm>
        </p:spPr>
        <p:txBody>
          <a:bodyPr/>
          <a:lstStyle/>
          <a:p>
            <a:pPr marL="139700" indent="0">
              <a:buNone/>
            </a:pPr>
            <a:r>
              <a:rPr lang="fr-MA" b="1" dirty="0" err="1"/>
              <a:t>DataSet</a:t>
            </a:r>
            <a:endParaRPr lang="fr-MA" b="1" dirty="0"/>
          </a:p>
          <a:p>
            <a:r>
              <a:rPr lang="fr-MA" dirty="0">
                <a:hlinkClick r:id="rId5"/>
              </a:rPr>
              <a:t>https://www.kaggle.com/datasets/kartikeybartwal/ecommerce-product-recommendation-collaborative</a:t>
            </a:r>
          </a:p>
          <a:p>
            <a:endParaRPr lang="fr-MA" dirty="0">
              <a:hlinkClick r:id="rId5"/>
            </a:endParaRPr>
          </a:p>
          <a:p>
            <a:r>
              <a:rPr lang="fr-MA" dirty="0">
                <a:hlinkClick r:id="rId5"/>
              </a:rPr>
              <a:t>https://intuitivetutorial.com/2023/04/07/k-nearest-neighbors-algorithm/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6"/>
              </a:rPr>
              <a:t>https://blog.gopenai.com/decision-tree-algorithm-484ec33387f9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7"/>
              </a:rPr>
              <a:t>https://www.turing.com/kb/random-forest-algorithm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Problématique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personnaliser et recommander des produits pertinents aux utilisateurs afin d'améliorer l'expérience client et augmenter le taux de conversion ?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38101762-344C-563E-FE9E-8642560F8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46337A6D-B982-F986-7144-11F51FBC7C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>
            <a:extLst>
              <a:ext uri="{FF2B5EF4-FFF2-40B4-BE49-F238E27FC236}">
                <a16:creationId xmlns:a16="http://schemas.microsoft.com/office/drawing/2014/main" id="{F8372917-D8DB-4B58-E4C7-C0D6AD1F3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305" name="Google Shape;1305;p38">
            <a:extLst>
              <a:ext uri="{FF2B5EF4-FFF2-40B4-BE49-F238E27FC236}">
                <a16:creationId xmlns:a16="http://schemas.microsoft.com/office/drawing/2014/main" id="{5953D0D5-A66B-B3BB-882B-73D6476340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600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Notre jeu de données contient des profils utilisateurs essentiels pour la prédiction des catégories des produits ces profils ce caractérise par un Age , Sexe , Location , Intérêts , Revenu , Total d’achat  et une catégorie de produit préférée qu’on veut prédire par la suite.</a:t>
            </a:r>
            <a:endParaRPr dirty="0"/>
          </a:p>
        </p:txBody>
      </p:sp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6E12DFD9-F6FA-601F-E7E5-C26CCFA830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0B587D52-52C2-7028-3850-09A7A7E9D52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4C61D5F1-4F5B-8983-3DBF-3E45B43AAF5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>
            <a:extLst>
              <a:ext uri="{FF2B5EF4-FFF2-40B4-BE49-F238E27FC236}">
                <a16:creationId xmlns:a16="http://schemas.microsoft.com/office/drawing/2014/main" id="{72644F0D-BD04-BCA2-349E-0DBDEDAE5D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>
            <a:extLst>
              <a:ext uri="{FF2B5EF4-FFF2-40B4-BE49-F238E27FC236}">
                <a16:creationId xmlns:a16="http://schemas.microsoft.com/office/drawing/2014/main" id="{B7782223-D800-BF9A-0549-02155925F1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241353" y="3889036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>
            <a:extLst>
              <a:ext uri="{FF2B5EF4-FFF2-40B4-BE49-F238E27FC236}">
                <a16:creationId xmlns:a16="http://schemas.microsoft.com/office/drawing/2014/main" id="{10E6EB21-ACC7-87B4-01C8-2E1724C529F7}"/>
              </a:ext>
            </a:extLst>
          </p:cNvPr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>
              <a:extLst>
                <a:ext uri="{FF2B5EF4-FFF2-40B4-BE49-F238E27FC236}">
                  <a16:creationId xmlns:a16="http://schemas.microsoft.com/office/drawing/2014/main" id="{FF3ADD02-8708-88E3-3DFA-56DB5CCA1C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>
              <a:extLst>
                <a:ext uri="{FF2B5EF4-FFF2-40B4-BE49-F238E27FC236}">
                  <a16:creationId xmlns:a16="http://schemas.microsoft.com/office/drawing/2014/main" id="{9377CFC2-08E3-7F6B-1D28-8514E7A0498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14115A0C-6C05-02E2-B03A-1C1605CF8C22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9CF0EE18-3BEF-4776-3937-43E1F0F8397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DDA657DC-6F19-3A35-DCDD-5A85EEF7B04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235C7604-676F-3586-E703-5155961AF3B6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8A6F8496-9826-E5D6-37F5-EB29982DD5A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B2D24F9D-5AEF-A0EA-A222-B92AE37083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973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769FFE01-A110-2E68-C9E1-A43044B8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063A07F2-081A-2DE6-7FCC-A6A8B0F9026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76BD1FE-D510-8C0F-FB4B-BBEA8072DA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7D96E132-C44D-A888-95D1-34A63147283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840D829D-5736-0851-B493-13A70390677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710E8614-F4AE-2567-0998-5323CE8119D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6BB104FB-C5C1-D90A-77B5-BFC9C03D3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F4C19168-3A74-2762-7CD1-064F08D6CCA2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C2AC070-1223-455B-87AD-DA65C249CE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266893A2-53A8-5EE0-724B-3A13FC2F6D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303E71BC-4B31-B304-1FF6-41D32AEF8D74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11B594F9-5FC4-CCC7-D7B1-18B79B2E590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C27C14DF-167C-F4CF-B50D-6EA3A0984A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83245446-AA59-6C43-D9F4-861725530143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969E498C-55BF-5723-A19E-232F17C3792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2E9040EE-0166-51C6-0204-7EE02045AC5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58D3F496-6B5E-F880-5054-836CD817973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93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Modèles</a:t>
            </a:r>
            <a:r>
              <a:rPr lang="en" dirty="0"/>
              <a:t> Utilisés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720000" y="3180750"/>
            <a:ext cx="2509325" cy="142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Pour </a:t>
            </a:r>
            <a:r>
              <a:rPr lang="fr-FR" dirty="0"/>
              <a:t>prédire les </a:t>
            </a:r>
            <a:r>
              <a:rPr lang="en-US" dirty="0"/>
              <a:t>classes de l’échantillon , il </a:t>
            </a:r>
            <a:r>
              <a:rPr lang="fr-FR" dirty="0"/>
              <a:t>calcul la</a:t>
            </a:r>
            <a:r>
              <a:rPr lang="en-US" dirty="0"/>
              <a:t> distance entre </a:t>
            </a:r>
            <a:r>
              <a:rPr lang="en-US" dirty="0" err="1"/>
              <a:t>cet</a:t>
            </a:r>
            <a:r>
              <a:rPr lang="en-US" dirty="0"/>
              <a:t> </a:t>
            </a:r>
            <a:r>
              <a:rPr lang="fr-FR" dirty="0"/>
              <a:t>échantillon  et tous les échantillons d’entraînement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4470" y="3143036"/>
            <a:ext cx="2815057" cy="1610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ans chaque noeud l’</a:t>
            </a:r>
            <a:r>
              <a:rPr lang="fr-FR" dirty="0"/>
              <a:t>algorithme choisit la meilleure caractéristique celle qui maximise la séparation des classes  pour diviser les données en sous-ensembles 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chaque</a:t>
            </a:r>
            <a:r>
              <a:rPr lang="en-US" dirty="0"/>
              <a:t> </a:t>
            </a:r>
            <a:r>
              <a:rPr lang="fr-FR" dirty="0"/>
              <a:t>arbre est </a:t>
            </a:r>
            <a:r>
              <a:rPr lang="en-US" dirty="0"/>
              <a:t> </a:t>
            </a:r>
            <a:r>
              <a:rPr lang="fr-FR" dirty="0"/>
              <a:t>construit</a:t>
            </a:r>
            <a:r>
              <a:rPr lang="en-US" dirty="0"/>
              <a:t> à </a:t>
            </a:r>
            <a:r>
              <a:rPr lang="fr-FR" dirty="0"/>
              <a:t>partir</a:t>
            </a:r>
            <a:r>
              <a:rPr lang="en-US" dirty="0"/>
              <a:t> d’un </a:t>
            </a:r>
            <a:r>
              <a:rPr lang="fr-FR" dirty="0"/>
              <a:t>échantillon aléatoire des données d’entraînement 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512792"/>
            <a:ext cx="2095200" cy="4996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KNN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2000" dirty="0">
              <a:effectLst/>
            </a:endParaRPr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339456" y="2470934"/>
            <a:ext cx="1672583" cy="689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r-FR" sz="2000" dirty="0" err="1">
                <a:effectLst/>
              </a:rPr>
              <a:t>Random</a:t>
            </a:r>
            <a:r>
              <a:rPr lang="fr-FR" sz="2000" dirty="0">
                <a:effectLst/>
              </a:rPr>
              <a:t> </a:t>
            </a:r>
          </a:p>
          <a:p>
            <a:pPr marL="0" indent="0"/>
            <a:r>
              <a:rPr lang="fr-FR" sz="2000" dirty="0"/>
              <a:t>Forest</a:t>
            </a:r>
            <a:endParaRPr lang="fr-MA" sz="2000" dirty="0">
              <a:effectLst/>
            </a:endParaRPr>
          </a:p>
        </p:txBody>
      </p: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1334;p39">
            <a:extLst>
              <a:ext uri="{FF2B5EF4-FFF2-40B4-BE49-F238E27FC236}">
                <a16:creationId xmlns:a16="http://schemas.microsoft.com/office/drawing/2014/main" id="{F655C002-4AB1-6403-7F9C-6A73E9B66CF3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3" name="Google Shape;1335;p39">
              <a:extLst>
                <a:ext uri="{FF2B5EF4-FFF2-40B4-BE49-F238E27FC236}">
                  <a16:creationId xmlns:a16="http://schemas.microsoft.com/office/drawing/2014/main" id="{022C754A-3809-F2C9-785F-306AFC4B3751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36;p39">
              <a:extLst>
                <a:ext uri="{FF2B5EF4-FFF2-40B4-BE49-F238E27FC236}">
                  <a16:creationId xmlns:a16="http://schemas.microsoft.com/office/drawing/2014/main" id="{8AA36449-003A-90B8-742A-3FADC92E78C7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37;p39">
              <a:extLst>
                <a:ext uri="{FF2B5EF4-FFF2-40B4-BE49-F238E27FC236}">
                  <a16:creationId xmlns:a16="http://schemas.microsoft.com/office/drawing/2014/main" id="{300AE078-F95D-A375-1706-B6F4A3FB5C1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38;p39">
              <a:extLst>
                <a:ext uri="{FF2B5EF4-FFF2-40B4-BE49-F238E27FC236}">
                  <a16:creationId xmlns:a16="http://schemas.microsoft.com/office/drawing/2014/main" id="{AA23A6F0-E420-86CE-6CEE-A229C9F485C5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39;p39">
              <a:extLst>
                <a:ext uri="{FF2B5EF4-FFF2-40B4-BE49-F238E27FC236}">
                  <a16:creationId xmlns:a16="http://schemas.microsoft.com/office/drawing/2014/main" id="{F9BC3825-6532-A159-0DB7-8E9DDCECF87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40;p39">
              <a:extLst>
                <a:ext uri="{FF2B5EF4-FFF2-40B4-BE49-F238E27FC236}">
                  <a16:creationId xmlns:a16="http://schemas.microsoft.com/office/drawing/2014/main" id="{D750E7F8-6F99-4AB9-1F6F-3E1341AB3EA9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41;p39">
              <a:extLst>
                <a:ext uri="{FF2B5EF4-FFF2-40B4-BE49-F238E27FC236}">
                  <a16:creationId xmlns:a16="http://schemas.microsoft.com/office/drawing/2014/main" id="{8B388711-A530-B90A-63C3-C44FE2366D1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42;p39">
              <a:extLst>
                <a:ext uri="{FF2B5EF4-FFF2-40B4-BE49-F238E27FC236}">
                  <a16:creationId xmlns:a16="http://schemas.microsoft.com/office/drawing/2014/main" id="{BDC8AA22-1034-CFE1-C0F5-72039ADB4EA0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43;p39">
              <a:extLst>
                <a:ext uri="{FF2B5EF4-FFF2-40B4-BE49-F238E27FC236}">
                  <a16:creationId xmlns:a16="http://schemas.microsoft.com/office/drawing/2014/main" id="{7B49463E-5FAE-86A1-1B21-032BF2513A94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44;p39">
              <a:extLst>
                <a:ext uri="{FF2B5EF4-FFF2-40B4-BE49-F238E27FC236}">
                  <a16:creationId xmlns:a16="http://schemas.microsoft.com/office/drawing/2014/main" id="{F97FA2E7-F3A2-8565-FB6D-ABBA0C19F36E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45;p39">
              <a:extLst>
                <a:ext uri="{FF2B5EF4-FFF2-40B4-BE49-F238E27FC236}">
                  <a16:creationId xmlns:a16="http://schemas.microsoft.com/office/drawing/2014/main" id="{7D700561-2C28-AFCF-E88B-057866EC0619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46;p39">
              <a:extLst>
                <a:ext uri="{FF2B5EF4-FFF2-40B4-BE49-F238E27FC236}">
                  <a16:creationId xmlns:a16="http://schemas.microsoft.com/office/drawing/2014/main" id="{3609EC64-E512-B65F-23CA-20C45878B662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47;p39">
              <a:extLst>
                <a:ext uri="{FF2B5EF4-FFF2-40B4-BE49-F238E27FC236}">
                  <a16:creationId xmlns:a16="http://schemas.microsoft.com/office/drawing/2014/main" id="{A1E8E68B-26B7-A538-5C8A-995F5BCCD3BD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48;p39">
              <a:extLst>
                <a:ext uri="{FF2B5EF4-FFF2-40B4-BE49-F238E27FC236}">
                  <a16:creationId xmlns:a16="http://schemas.microsoft.com/office/drawing/2014/main" id="{848260C0-7E32-5F9C-FA45-D99978A7FB29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49;p39">
              <a:extLst>
                <a:ext uri="{FF2B5EF4-FFF2-40B4-BE49-F238E27FC236}">
                  <a16:creationId xmlns:a16="http://schemas.microsoft.com/office/drawing/2014/main" id="{DFA788E3-6D20-49AC-F04A-F74E2C09364C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334;p39">
            <a:extLst>
              <a:ext uri="{FF2B5EF4-FFF2-40B4-BE49-F238E27FC236}">
                <a16:creationId xmlns:a16="http://schemas.microsoft.com/office/drawing/2014/main" id="{C8DCEF9B-CE81-794E-B7B4-6B2688AB4F0E}"/>
              </a:ext>
            </a:extLst>
          </p:cNvPr>
          <p:cNvGrpSpPr/>
          <p:nvPr/>
        </p:nvGrpSpPr>
        <p:grpSpPr>
          <a:xfrm>
            <a:off x="6854745" y="1796538"/>
            <a:ext cx="531542" cy="602023"/>
            <a:chOff x="4020665" y="1431080"/>
            <a:chExt cx="531542" cy="602023"/>
          </a:xfrm>
        </p:grpSpPr>
        <p:sp>
          <p:nvSpPr>
            <p:cNvPr id="19" name="Google Shape;1335;p39">
              <a:extLst>
                <a:ext uri="{FF2B5EF4-FFF2-40B4-BE49-F238E27FC236}">
                  <a16:creationId xmlns:a16="http://schemas.microsoft.com/office/drawing/2014/main" id="{8B4E8AA2-B2B0-5B05-EFF0-06CFDA5A91DF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36;p39">
              <a:extLst>
                <a:ext uri="{FF2B5EF4-FFF2-40B4-BE49-F238E27FC236}">
                  <a16:creationId xmlns:a16="http://schemas.microsoft.com/office/drawing/2014/main" id="{E12E71EE-B5B1-F678-17C2-42600C027912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37;p39">
              <a:extLst>
                <a:ext uri="{FF2B5EF4-FFF2-40B4-BE49-F238E27FC236}">
                  <a16:creationId xmlns:a16="http://schemas.microsoft.com/office/drawing/2014/main" id="{99BFAC58-6F92-A393-9E74-E2AABFF115E4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38;p39">
              <a:extLst>
                <a:ext uri="{FF2B5EF4-FFF2-40B4-BE49-F238E27FC236}">
                  <a16:creationId xmlns:a16="http://schemas.microsoft.com/office/drawing/2014/main" id="{371C6FA6-5CE9-6B0C-9130-2FB609FEAAF2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39;p39">
              <a:extLst>
                <a:ext uri="{FF2B5EF4-FFF2-40B4-BE49-F238E27FC236}">
                  <a16:creationId xmlns:a16="http://schemas.microsoft.com/office/drawing/2014/main" id="{F26E66FE-51D5-2A90-A0DA-6A425F92946B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40;p39">
              <a:extLst>
                <a:ext uri="{FF2B5EF4-FFF2-40B4-BE49-F238E27FC236}">
                  <a16:creationId xmlns:a16="http://schemas.microsoft.com/office/drawing/2014/main" id="{11E451F3-6FEE-C27C-E20C-FFE611A60B8E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41;p39">
              <a:extLst>
                <a:ext uri="{FF2B5EF4-FFF2-40B4-BE49-F238E27FC236}">
                  <a16:creationId xmlns:a16="http://schemas.microsoft.com/office/drawing/2014/main" id="{75AD3CCC-F079-0A7F-D520-C3A90015325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42;p39">
              <a:extLst>
                <a:ext uri="{FF2B5EF4-FFF2-40B4-BE49-F238E27FC236}">
                  <a16:creationId xmlns:a16="http://schemas.microsoft.com/office/drawing/2014/main" id="{4EB64993-CFE3-AD46-2E16-D2DC357158AB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43;p39">
              <a:extLst>
                <a:ext uri="{FF2B5EF4-FFF2-40B4-BE49-F238E27FC236}">
                  <a16:creationId xmlns:a16="http://schemas.microsoft.com/office/drawing/2014/main" id="{5A1A0E84-C251-2DFF-F829-4BAAE71245F4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44;p39">
              <a:extLst>
                <a:ext uri="{FF2B5EF4-FFF2-40B4-BE49-F238E27FC236}">
                  <a16:creationId xmlns:a16="http://schemas.microsoft.com/office/drawing/2014/main" id="{AD2CB2D4-857B-05A6-DC6F-80116F4C9D99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45;p39">
              <a:extLst>
                <a:ext uri="{FF2B5EF4-FFF2-40B4-BE49-F238E27FC236}">
                  <a16:creationId xmlns:a16="http://schemas.microsoft.com/office/drawing/2014/main" id="{28B54E01-2C8B-F80B-1725-88D5104E8C76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46;p39">
              <a:extLst>
                <a:ext uri="{FF2B5EF4-FFF2-40B4-BE49-F238E27FC236}">
                  <a16:creationId xmlns:a16="http://schemas.microsoft.com/office/drawing/2014/main" id="{FCDD13EF-D865-F965-764F-CB94F4072B15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47;p39">
              <a:extLst>
                <a:ext uri="{FF2B5EF4-FFF2-40B4-BE49-F238E27FC236}">
                  <a16:creationId xmlns:a16="http://schemas.microsoft.com/office/drawing/2014/main" id="{8F063406-697F-1D17-CD4C-8E94DC2A22C9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48;p39">
              <a:extLst>
                <a:ext uri="{FF2B5EF4-FFF2-40B4-BE49-F238E27FC236}">
                  <a16:creationId xmlns:a16="http://schemas.microsoft.com/office/drawing/2014/main" id="{6FDEEE82-D6C5-DD05-153A-24CEAC2D7EAA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9;p39">
              <a:extLst>
                <a:ext uri="{FF2B5EF4-FFF2-40B4-BE49-F238E27FC236}">
                  <a16:creationId xmlns:a16="http://schemas.microsoft.com/office/drawing/2014/main" id="{05681347-76DD-A434-39FD-2F13B9222988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334;p39">
            <a:extLst>
              <a:ext uri="{FF2B5EF4-FFF2-40B4-BE49-F238E27FC236}">
                <a16:creationId xmlns:a16="http://schemas.microsoft.com/office/drawing/2014/main" id="{E202ED07-43FD-1B27-2E05-5E486FB87341}"/>
              </a:ext>
            </a:extLst>
          </p:cNvPr>
          <p:cNvGrpSpPr/>
          <p:nvPr/>
        </p:nvGrpSpPr>
        <p:grpSpPr>
          <a:xfrm>
            <a:off x="4405298" y="1796538"/>
            <a:ext cx="531542" cy="602023"/>
            <a:chOff x="4020665" y="1431080"/>
            <a:chExt cx="531542" cy="602023"/>
          </a:xfrm>
        </p:grpSpPr>
        <p:sp>
          <p:nvSpPr>
            <p:cNvPr id="35" name="Google Shape;1335;p39">
              <a:extLst>
                <a:ext uri="{FF2B5EF4-FFF2-40B4-BE49-F238E27FC236}">
                  <a16:creationId xmlns:a16="http://schemas.microsoft.com/office/drawing/2014/main" id="{B316D0CD-94C3-44AB-71CE-B656E9D3402F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36;p39">
              <a:extLst>
                <a:ext uri="{FF2B5EF4-FFF2-40B4-BE49-F238E27FC236}">
                  <a16:creationId xmlns:a16="http://schemas.microsoft.com/office/drawing/2014/main" id="{987CE03B-82A3-1011-730C-3CE6191C90AD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37;p39">
              <a:extLst>
                <a:ext uri="{FF2B5EF4-FFF2-40B4-BE49-F238E27FC236}">
                  <a16:creationId xmlns:a16="http://schemas.microsoft.com/office/drawing/2014/main" id="{AEA057E3-8B3B-BD6F-34B7-646114D13B5C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38;p39">
              <a:extLst>
                <a:ext uri="{FF2B5EF4-FFF2-40B4-BE49-F238E27FC236}">
                  <a16:creationId xmlns:a16="http://schemas.microsoft.com/office/drawing/2014/main" id="{A85A5394-EC7A-B428-FB8D-A0F45A8AF99C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39;p39">
              <a:extLst>
                <a:ext uri="{FF2B5EF4-FFF2-40B4-BE49-F238E27FC236}">
                  <a16:creationId xmlns:a16="http://schemas.microsoft.com/office/drawing/2014/main" id="{E964257C-3193-CD3F-F592-308834D930A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0;p39">
              <a:extLst>
                <a:ext uri="{FF2B5EF4-FFF2-40B4-BE49-F238E27FC236}">
                  <a16:creationId xmlns:a16="http://schemas.microsoft.com/office/drawing/2014/main" id="{BDFFB35D-0E74-B164-3B0B-3DAB5E9AB2E7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41;p39">
              <a:extLst>
                <a:ext uri="{FF2B5EF4-FFF2-40B4-BE49-F238E27FC236}">
                  <a16:creationId xmlns:a16="http://schemas.microsoft.com/office/drawing/2014/main" id="{D37C3A4F-07CE-80C5-378D-AE793199F633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42;p39">
              <a:extLst>
                <a:ext uri="{FF2B5EF4-FFF2-40B4-BE49-F238E27FC236}">
                  <a16:creationId xmlns:a16="http://schemas.microsoft.com/office/drawing/2014/main" id="{61C5747F-F348-EAEC-F823-80F19AB95986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43;p39">
              <a:extLst>
                <a:ext uri="{FF2B5EF4-FFF2-40B4-BE49-F238E27FC236}">
                  <a16:creationId xmlns:a16="http://schemas.microsoft.com/office/drawing/2014/main" id="{5DC49572-5396-432F-5AA7-7F140FC4FF48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44;p39">
              <a:extLst>
                <a:ext uri="{FF2B5EF4-FFF2-40B4-BE49-F238E27FC236}">
                  <a16:creationId xmlns:a16="http://schemas.microsoft.com/office/drawing/2014/main" id="{9A9FF0A8-7BF3-6DA7-4E6B-AFD1F2379CAE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45;p39">
              <a:extLst>
                <a:ext uri="{FF2B5EF4-FFF2-40B4-BE49-F238E27FC236}">
                  <a16:creationId xmlns:a16="http://schemas.microsoft.com/office/drawing/2014/main" id="{B8D4BA46-BE44-3578-D5A8-FB6C05CF0F10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46;p39">
              <a:extLst>
                <a:ext uri="{FF2B5EF4-FFF2-40B4-BE49-F238E27FC236}">
                  <a16:creationId xmlns:a16="http://schemas.microsoft.com/office/drawing/2014/main" id="{84882DE9-489E-D3C3-9134-0D497F29E933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347;p39">
              <a:extLst>
                <a:ext uri="{FF2B5EF4-FFF2-40B4-BE49-F238E27FC236}">
                  <a16:creationId xmlns:a16="http://schemas.microsoft.com/office/drawing/2014/main" id="{8807722D-3099-349D-CC8C-098CD4DF899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348;p39">
              <a:extLst>
                <a:ext uri="{FF2B5EF4-FFF2-40B4-BE49-F238E27FC236}">
                  <a16:creationId xmlns:a16="http://schemas.microsoft.com/office/drawing/2014/main" id="{F03C4336-9A12-4FA3-917D-FB80E88CD3F4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349;p39">
              <a:extLst>
                <a:ext uri="{FF2B5EF4-FFF2-40B4-BE49-F238E27FC236}">
                  <a16:creationId xmlns:a16="http://schemas.microsoft.com/office/drawing/2014/main" id="{E619C04F-7A2B-9EC2-90F8-3D6A98802CEE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>
          <a:extLst>
            <a:ext uri="{FF2B5EF4-FFF2-40B4-BE49-F238E27FC236}">
              <a16:creationId xmlns:a16="http://schemas.microsoft.com/office/drawing/2014/main" id="{555D05D5-9AF8-E37C-509C-A72B6A40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39">
            <a:extLst>
              <a:ext uri="{FF2B5EF4-FFF2-40B4-BE49-F238E27FC236}">
                <a16:creationId xmlns:a16="http://schemas.microsoft.com/office/drawing/2014/main" id="{32CCB64E-0E77-33D4-BFED-D3D55B43C8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39">
            <a:extLst>
              <a:ext uri="{FF2B5EF4-FFF2-40B4-BE49-F238E27FC236}">
                <a16:creationId xmlns:a16="http://schemas.microsoft.com/office/drawing/2014/main" id="{37C08315-4E92-638F-540D-FA472787E9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Méthodes </a:t>
            </a:r>
            <a:r>
              <a:rPr lang="en" dirty="0"/>
              <a:t>Utilisée</a:t>
            </a:r>
            <a:endParaRPr dirty="0"/>
          </a:p>
        </p:txBody>
      </p:sp>
      <p:sp>
        <p:nvSpPr>
          <p:cNvPr id="1328" name="Google Shape;1328;p39">
            <a:extLst>
              <a:ext uri="{FF2B5EF4-FFF2-40B4-BE49-F238E27FC236}">
                <a16:creationId xmlns:a16="http://schemas.microsoft.com/office/drawing/2014/main" id="{CCFB67D2-F3EE-6DF1-0C9F-CC92F02C10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21315" y="3180750"/>
            <a:ext cx="1788070" cy="1245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Calcule du coefficient d’asymétrie a</a:t>
            </a:r>
            <a:r>
              <a:rPr lang="en" dirty="0"/>
              <a:t>vec la fonction .skew() </a:t>
            </a:r>
            <a:endParaRPr dirty="0"/>
          </a:p>
        </p:txBody>
      </p:sp>
      <p:sp>
        <p:nvSpPr>
          <p:cNvPr id="1329" name="Google Shape;1329;p39">
            <a:extLst>
              <a:ext uri="{FF2B5EF4-FFF2-40B4-BE49-F238E27FC236}">
                <a16:creationId xmlns:a16="http://schemas.microsoft.com/office/drawing/2014/main" id="{AFCA69ED-5568-60DB-AAB6-44BA153B511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77788" y="3067245"/>
            <a:ext cx="2386563" cy="1615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La fonction </a:t>
            </a:r>
            <a:r>
              <a:rPr lang="fr-FR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fit_transform</a:t>
            </a:r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calcule la moyenne et l’écart type de caque colonnes dans data et utilise ces valeurs  pour standardiser les donnés </a:t>
            </a:r>
            <a:endParaRPr lang="fr-MA" dirty="0">
              <a:effectLst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MA" dirty="0"/>
          </a:p>
        </p:txBody>
      </p:sp>
      <p:sp>
        <p:nvSpPr>
          <p:cNvPr id="1330" name="Google Shape;1330;p39">
            <a:extLst>
              <a:ext uri="{FF2B5EF4-FFF2-40B4-BE49-F238E27FC236}">
                <a16:creationId xmlns:a16="http://schemas.microsoft.com/office/drawing/2014/main" id="{F19E25C6-C07A-5D66-EFA0-32DB224BC4E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319952" y="3007165"/>
            <a:ext cx="1628987" cy="1502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MA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T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raitement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du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déséquilibre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données (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génération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valeurs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manquante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)</a:t>
            </a:r>
            <a:endParaRPr lang="fr-MA" dirty="0">
              <a:effectLst/>
            </a:endParaRPr>
          </a:p>
          <a:p>
            <a:pPr marL="0" indent="0"/>
            <a:endParaRPr lang="fr-MA" dirty="0"/>
          </a:p>
        </p:txBody>
      </p:sp>
      <p:sp>
        <p:nvSpPr>
          <p:cNvPr id="1331" name="Google Shape;1331;p39">
            <a:extLst>
              <a:ext uri="{FF2B5EF4-FFF2-40B4-BE49-F238E27FC236}">
                <a16:creationId xmlns:a16="http://schemas.microsoft.com/office/drawing/2014/main" id="{0140BA62-BAF9-8561-3332-E21CEBCF47F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987" y="2470000"/>
            <a:ext cx="2095200" cy="64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SKEWNESS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>
            <a:extLst>
              <a:ext uri="{FF2B5EF4-FFF2-40B4-BE49-F238E27FC236}">
                <a16:creationId xmlns:a16="http://schemas.microsoft.com/office/drawing/2014/main" id="{D1763F53-5311-B7B4-1B7E-CA288E35360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dirty="0">
                <a:effectLst/>
              </a:rPr>
              <a:t>SCALER</a:t>
            </a:r>
            <a:endParaRPr lang="fr-MA" dirty="0">
              <a:effectLst/>
            </a:endParaRPr>
          </a:p>
        </p:txBody>
      </p:sp>
      <p:sp>
        <p:nvSpPr>
          <p:cNvPr id="1333" name="Google Shape;1333;p39">
            <a:extLst>
              <a:ext uri="{FF2B5EF4-FFF2-40B4-BE49-F238E27FC236}">
                <a16:creationId xmlns:a16="http://schemas.microsoft.com/office/drawing/2014/main" id="{6E2488FA-8FC9-80A6-B309-3E44FA80D5F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234613" y="2443336"/>
            <a:ext cx="1743924" cy="689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/>
              <a:t>SMOTE</a:t>
            </a:r>
            <a:endParaRPr lang="fr-MA" dirty="0">
              <a:effectLst/>
            </a:endParaRPr>
          </a:p>
        </p:txBody>
      </p:sp>
      <p:grpSp>
        <p:nvGrpSpPr>
          <p:cNvPr id="1334" name="Google Shape;1334;p39">
            <a:extLst>
              <a:ext uri="{FF2B5EF4-FFF2-40B4-BE49-F238E27FC236}">
                <a16:creationId xmlns:a16="http://schemas.microsoft.com/office/drawing/2014/main" id="{7CE5BED0-9E20-08BA-2CA4-9DD379180B91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>
              <a:extLst>
                <a:ext uri="{FF2B5EF4-FFF2-40B4-BE49-F238E27FC236}">
                  <a16:creationId xmlns:a16="http://schemas.microsoft.com/office/drawing/2014/main" id="{BA252DCA-77F1-AD65-2923-2807ADD0AC7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>
              <a:extLst>
                <a:ext uri="{FF2B5EF4-FFF2-40B4-BE49-F238E27FC236}">
                  <a16:creationId xmlns:a16="http://schemas.microsoft.com/office/drawing/2014/main" id="{23AD52E1-65C4-BF07-53D4-B39F9AADC333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>
              <a:extLst>
                <a:ext uri="{FF2B5EF4-FFF2-40B4-BE49-F238E27FC236}">
                  <a16:creationId xmlns:a16="http://schemas.microsoft.com/office/drawing/2014/main" id="{2E07598A-0047-9D4B-9F54-4234B9386E9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>
              <a:extLst>
                <a:ext uri="{FF2B5EF4-FFF2-40B4-BE49-F238E27FC236}">
                  <a16:creationId xmlns:a16="http://schemas.microsoft.com/office/drawing/2014/main" id="{4672232E-8BBF-E8EA-F56E-E302181420DD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>
              <a:extLst>
                <a:ext uri="{FF2B5EF4-FFF2-40B4-BE49-F238E27FC236}">
                  <a16:creationId xmlns:a16="http://schemas.microsoft.com/office/drawing/2014/main" id="{40EC5DEA-C362-5140-61CF-E980E21D7EF9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>
              <a:extLst>
                <a:ext uri="{FF2B5EF4-FFF2-40B4-BE49-F238E27FC236}">
                  <a16:creationId xmlns:a16="http://schemas.microsoft.com/office/drawing/2014/main" id="{759B703E-0A24-8901-AFBF-CCF04E55BF0D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>
              <a:extLst>
                <a:ext uri="{FF2B5EF4-FFF2-40B4-BE49-F238E27FC236}">
                  <a16:creationId xmlns:a16="http://schemas.microsoft.com/office/drawing/2014/main" id="{6A95069B-B339-4C19-827B-C08E78EB7B7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>
              <a:extLst>
                <a:ext uri="{FF2B5EF4-FFF2-40B4-BE49-F238E27FC236}">
                  <a16:creationId xmlns:a16="http://schemas.microsoft.com/office/drawing/2014/main" id="{293D609F-2770-B461-4AE6-D530783169E3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>
              <a:extLst>
                <a:ext uri="{FF2B5EF4-FFF2-40B4-BE49-F238E27FC236}">
                  <a16:creationId xmlns:a16="http://schemas.microsoft.com/office/drawing/2014/main" id="{F8AB1FC9-6FE8-D493-8EF2-B653448FD3A5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>
              <a:extLst>
                <a:ext uri="{FF2B5EF4-FFF2-40B4-BE49-F238E27FC236}">
                  <a16:creationId xmlns:a16="http://schemas.microsoft.com/office/drawing/2014/main" id="{F24BE579-857B-A55B-7EE4-268772FB334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>
              <a:extLst>
                <a:ext uri="{FF2B5EF4-FFF2-40B4-BE49-F238E27FC236}">
                  <a16:creationId xmlns:a16="http://schemas.microsoft.com/office/drawing/2014/main" id="{BFBD39CD-C9FD-08EF-8FCA-EA614155D19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>
              <a:extLst>
                <a:ext uri="{FF2B5EF4-FFF2-40B4-BE49-F238E27FC236}">
                  <a16:creationId xmlns:a16="http://schemas.microsoft.com/office/drawing/2014/main" id="{8638F622-DF53-8B46-13E4-1F0734772B18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>
              <a:extLst>
                <a:ext uri="{FF2B5EF4-FFF2-40B4-BE49-F238E27FC236}">
                  <a16:creationId xmlns:a16="http://schemas.microsoft.com/office/drawing/2014/main" id="{DE9034FD-AB2C-F798-E182-A76E43FE05E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>
              <a:extLst>
                <a:ext uri="{FF2B5EF4-FFF2-40B4-BE49-F238E27FC236}">
                  <a16:creationId xmlns:a16="http://schemas.microsoft.com/office/drawing/2014/main" id="{DAA564F9-1FF9-648B-5AF7-BF1C479E70E5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>
              <a:extLst>
                <a:ext uri="{FF2B5EF4-FFF2-40B4-BE49-F238E27FC236}">
                  <a16:creationId xmlns:a16="http://schemas.microsoft.com/office/drawing/2014/main" id="{8014B747-D8CF-E806-690C-44C55966DBC9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>
            <a:extLst>
              <a:ext uri="{FF2B5EF4-FFF2-40B4-BE49-F238E27FC236}">
                <a16:creationId xmlns:a16="http://schemas.microsoft.com/office/drawing/2014/main" id="{BF28ED8F-5BEE-08B0-D0E2-22DF6B9B2039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>
              <a:extLst>
                <a:ext uri="{FF2B5EF4-FFF2-40B4-BE49-F238E27FC236}">
                  <a16:creationId xmlns:a16="http://schemas.microsoft.com/office/drawing/2014/main" id="{C0652901-68E1-3D55-5BB3-5EBD77F750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>
              <a:extLst>
                <a:ext uri="{FF2B5EF4-FFF2-40B4-BE49-F238E27FC236}">
                  <a16:creationId xmlns:a16="http://schemas.microsoft.com/office/drawing/2014/main" id="{80800A3F-90E1-1DD0-41D9-945BF6176E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>
            <a:extLst>
              <a:ext uri="{FF2B5EF4-FFF2-40B4-BE49-F238E27FC236}">
                <a16:creationId xmlns:a16="http://schemas.microsoft.com/office/drawing/2014/main" id="{D2533FC9-CD90-DA95-A1B5-AA0660C35F2A}"/>
              </a:ext>
            </a:extLst>
          </p:cNvPr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>
              <a:extLst>
                <a:ext uri="{FF2B5EF4-FFF2-40B4-BE49-F238E27FC236}">
                  <a16:creationId xmlns:a16="http://schemas.microsoft.com/office/drawing/2014/main" id="{14401F27-58EB-7D23-0B69-5636E9BDA04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>
              <a:extLst>
                <a:ext uri="{FF2B5EF4-FFF2-40B4-BE49-F238E27FC236}">
                  <a16:creationId xmlns:a16="http://schemas.microsoft.com/office/drawing/2014/main" id="{367C4F78-7542-31A9-A67C-77A72B9A89B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>
            <a:extLst>
              <a:ext uri="{FF2B5EF4-FFF2-40B4-BE49-F238E27FC236}">
                <a16:creationId xmlns:a16="http://schemas.microsoft.com/office/drawing/2014/main" id="{15EDF80C-FED4-6F72-97C0-55DF208E54AA}"/>
              </a:ext>
            </a:extLst>
          </p:cNvPr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>
              <a:extLst>
                <a:ext uri="{FF2B5EF4-FFF2-40B4-BE49-F238E27FC236}">
                  <a16:creationId xmlns:a16="http://schemas.microsoft.com/office/drawing/2014/main" id="{BB59EB72-EAFD-E701-30F4-980ABF120C6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>
              <a:extLst>
                <a:ext uri="{FF2B5EF4-FFF2-40B4-BE49-F238E27FC236}">
                  <a16:creationId xmlns:a16="http://schemas.microsoft.com/office/drawing/2014/main" id="{E3E4AEA5-DACF-DED2-D29F-39D65033A6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1334;p39">
            <a:extLst>
              <a:ext uri="{FF2B5EF4-FFF2-40B4-BE49-F238E27FC236}">
                <a16:creationId xmlns:a16="http://schemas.microsoft.com/office/drawing/2014/main" id="{B042BDEE-3EDE-5E05-5D46-1E724713DBAE}"/>
              </a:ext>
            </a:extLst>
          </p:cNvPr>
          <p:cNvGrpSpPr/>
          <p:nvPr/>
        </p:nvGrpSpPr>
        <p:grpSpPr>
          <a:xfrm>
            <a:off x="6854745" y="1796538"/>
            <a:ext cx="531542" cy="602023"/>
            <a:chOff x="4020665" y="1431080"/>
            <a:chExt cx="531542" cy="602023"/>
          </a:xfrm>
        </p:grpSpPr>
        <p:sp>
          <p:nvSpPr>
            <p:cNvPr id="1353" name="Google Shape;1335;p39">
              <a:extLst>
                <a:ext uri="{FF2B5EF4-FFF2-40B4-BE49-F238E27FC236}">
                  <a16:creationId xmlns:a16="http://schemas.microsoft.com/office/drawing/2014/main" id="{6BD771B2-4776-6F7A-401A-1AC3314A331B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36;p39">
              <a:extLst>
                <a:ext uri="{FF2B5EF4-FFF2-40B4-BE49-F238E27FC236}">
                  <a16:creationId xmlns:a16="http://schemas.microsoft.com/office/drawing/2014/main" id="{85E153F4-A0FC-7185-0BD6-A6793C97C2BC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37;p39">
              <a:extLst>
                <a:ext uri="{FF2B5EF4-FFF2-40B4-BE49-F238E27FC236}">
                  <a16:creationId xmlns:a16="http://schemas.microsoft.com/office/drawing/2014/main" id="{9765232E-76F7-362B-4CEE-F4C427E8EBC7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38;p39">
              <a:extLst>
                <a:ext uri="{FF2B5EF4-FFF2-40B4-BE49-F238E27FC236}">
                  <a16:creationId xmlns:a16="http://schemas.microsoft.com/office/drawing/2014/main" id="{06BFD126-A489-FC8D-151F-61BB25EF642A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39;p39">
              <a:extLst>
                <a:ext uri="{FF2B5EF4-FFF2-40B4-BE49-F238E27FC236}">
                  <a16:creationId xmlns:a16="http://schemas.microsoft.com/office/drawing/2014/main" id="{F33EC825-48F7-B655-631E-2501DC8CD57B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40;p39">
              <a:extLst>
                <a:ext uri="{FF2B5EF4-FFF2-40B4-BE49-F238E27FC236}">
                  <a16:creationId xmlns:a16="http://schemas.microsoft.com/office/drawing/2014/main" id="{9DAD4647-7FED-4C5E-A2D3-A723CB2D17CB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41;p39">
              <a:extLst>
                <a:ext uri="{FF2B5EF4-FFF2-40B4-BE49-F238E27FC236}">
                  <a16:creationId xmlns:a16="http://schemas.microsoft.com/office/drawing/2014/main" id="{1256FE8F-3FC8-E055-43DB-0FF29288CF49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42;p39">
              <a:extLst>
                <a:ext uri="{FF2B5EF4-FFF2-40B4-BE49-F238E27FC236}">
                  <a16:creationId xmlns:a16="http://schemas.microsoft.com/office/drawing/2014/main" id="{6C357147-71E7-A49E-EDC3-4CD0BA9B1427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43;p39">
              <a:extLst>
                <a:ext uri="{FF2B5EF4-FFF2-40B4-BE49-F238E27FC236}">
                  <a16:creationId xmlns:a16="http://schemas.microsoft.com/office/drawing/2014/main" id="{39CCE925-E7B3-5834-66BB-A0C2A18204DD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44;p39">
              <a:extLst>
                <a:ext uri="{FF2B5EF4-FFF2-40B4-BE49-F238E27FC236}">
                  <a16:creationId xmlns:a16="http://schemas.microsoft.com/office/drawing/2014/main" id="{949D8D78-B349-54A3-FC73-204FCF9E500D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45;p39">
              <a:extLst>
                <a:ext uri="{FF2B5EF4-FFF2-40B4-BE49-F238E27FC236}">
                  <a16:creationId xmlns:a16="http://schemas.microsoft.com/office/drawing/2014/main" id="{AEB823FC-4826-2E76-0C18-ECA341176D81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46;p39">
              <a:extLst>
                <a:ext uri="{FF2B5EF4-FFF2-40B4-BE49-F238E27FC236}">
                  <a16:creationId xmlns:a16="http://schemas.microsoft.com/office/drawing/2014/main" id="{7BE0F0B5-139A-1819-310D-D489A4AD4313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47;p39">
              <a:extLst>
                <a:ext uri="{FF2B5EF4-FFF2-40B4-BE49-F238E27FC236}">
                  <a16:creationId xmlns:a16="http://schemas.microsoft.com/office/drawing/2014/main" id="{DCCFEEDF-B91E-F1C0-BF4D-3FC65A1D258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48;p39">
              <a:extLst>
                <a:ext uri="{FF2B5EF4-FFF2-40B4-BE49-F238E27FC236}">
                  <a16:creationId xmlns:a16="http://schemas.microsoft.com/office/drawing/2014/main" id="{625E1F8A-423A-55BA-34D4-D4CC00F6D96D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49;p39">
              <a:extLst>
                <a:ext uri="{FF2B5EF4-FFF2-40B4-BE49-F238E27FC236}">
                  <a16:creationId xmlns:a16="http://schemas.microsoft.com/office/drawing/2014/main" id="{3CD093FA-2CA8-EFC5-4448-8280B3DB6572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" name="Google Shape;1334;p39">
            <a:extLst>
              <a:ext uri="{FF2B5EF4-FFF2-40B4-BE49-F238E27FC236}">
                <a16:creationId xmlns:a16="http://schemas.microsoft.com/office/drawing/2014/main" id="{5237EDDC-5873-CE86-FBCD-747BA28D8AD9}"/>
              </a:ext>
            </a:extLst>
          </p:cNvPr>
          <p:cNvGrpSpPr/>
          <p:nvPr/>
        </p:nvGrpSpPr>
        <p:grpSpPr>
          <a:xfrm>
            <a:off x="4405298" y="1796538"/>
            <a:ext cx="531542" cy="602023"/>
            <a:chOff x="4020665" y="1431080"/>
            <a:chExt cx="531542" cy="602023"/>
          </a:xfrm>
        </p:grpSpPr>
        <p:sp>
          <p:nvSpPr>
            <p:cNvPr id="1369" name="Google Shape;1335;p39">
              <a:extLst>
                <a:ext uri="{FF2B5EF4-FFF2-40B4-BE49-F238E27FC236}">
                  <a16:creationId xmlns:a16="http://schemas.microsoft.com/office/drawing/2014/main" id="{3C8F1F4E-0D50-889A-E7F4-04F86F80C8F7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36;p39">
              <a:extLst>
                <a:ext uri="{FF2B5EF4-FFF2-40B4-BE49-F238E27FC236}">
                  <a16:creationId xmlns:a16="http://schemas.microsoft.com/office/drawing/2014/main" id="{61534740-BCA5-1BE2-E48D-B9463CC47568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37;p39">
              <a:extLst>
                <a:ext uri="{FF2B5EF4-FFF2-40B4-BE49-F238E27FC236}">
                  <a16:creationId xmlns:a16="http://schemas.microsoft.com/office/drawing/2014/main" id="{878ECBC7-308F-BC37-1309-5BA0C92B1B2F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38;p39">
              <a:extLst>
                <a:ext uri="{FF2B5EF4-FFF2-40B4-BE49-F238E27FC236}">
                  <a16:creationId xmlns:a16="http://schemas.microsoft.com/office/drawing/2014/main" id="{76983639-2D30-B086-36E6-9D111526A353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39;p39">
              <a:extLst>
                <a:ext uri="{FF2B5EF4-FFF2-40B4-BE49-F238E27FC236}">
                  <a16:creationId xmlns:a16="http://schemas.microsoft.com/office/drawing/2014/main" id="{815561B6-7271-8BED-9718-0C9ECFB7D7BE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40;p39">
              <a:extLst>
                <a:ext uri="{FF2B5EF4-FFF2-40B4-BE49-F238E27FC236}">
                  <a16:creationId xmlns:a16="http://schemas.microsoft.com/office/drawing/2014/main" id="{7A12E1F1-56A2-E172-8B91-7C346C5AD5EC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41;p39">
              <a:extLst>
                <a:ext uri="{FF2B5EF4-FFF2-40B4-BE49-F238E27FC236}">
                  <a16:creationId xmlns:a16="http://schemas.microsoft.com/office/drawing/2014/main" id="{93C7ECBD-011F-0F33-8742-C20DB12CD5E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42;p39">
              <a:extLst>
                <a:ext uri="{FF2B5EF4-FFF2-40B4-BE49-F238E27FC236}">
                  <a16:creationId xmlns:a16="http://schemas.microsoft.com/office/drawing/2014/main" id="{BDB4EABF-D33D-609E-AB60-A34478DD0A02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43;p39">
              <a:extLst>
                <a:ext uri="{FF2B5EF4-FFF2-40B4-BE49-F238E27FC236}">
                  <a16:creationId xmlns:a16="http://schemas.microsoft.com/office/drawing/2014/main" id="{283E03CD-803F-0420-6BFB-1A3A3CFC0A40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44;p39">
              <a:extLst>
                <a:ext uri="{FF2B5EF4-FFF2-40B4-BE49-F238E27FC236}">
                  <a16:creationId xmlns:a16="http://schemas.microsoft.com/office/drawing/2014/main" id="{15D24ABF-57C9-C4F4-BD80-0876DB30358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45;p39">
              <a:extLst>
                <a:ext uri="{FF2B5EF4-FFF2-40B4-BE49-F238E27FC236}">
                  <a16:creationId xmlns:a16="http://schemas.microsoft.com/office/drawing/2014/main" id="{D10D6AB5-82F3-DC0D-E985-08F285B89A26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46;p39">
              <a:extLst>
                <a:ext uri="{FF2B5EF4-FFF2-40B4-BE49-F238E27FC236}">
                  <a16:creationId xmlns:a16="http://schemas.microsoft.com/office/drawing/2014/main" id="{A0A8BE4C-6539-952B-015C-A0726DE9A602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47;p39">
              <a:extLst>
                <a:ext uri="{FF2B5EF4-FFF2-40B4-BE49-F238E27FC236}">
                  <a16:creationId xmlns:a16="http://schemas.microsoft.com/office/drawing/2014/main" id="{500A9761-DAAF-6972-B653-4219AD0096F7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48;p39">
              <a:extLst>
                <a:ext uri="{FF2B5EF4-FFF2-40B4-BE49-F238E27FC236}">
                  <a16:creationId xmlns:a16="http://schemas.microsoft.com/office/drawing/2014/main" id="{A15B37A8-0663-F0FB-8EA9-EB39BE7D463E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49;p39">
              <a:extLst>
                <a:ext uri="{FF2B5EF4-FFF2-40B4-BE49-F238E27FC236}">
                  <a16:creationId xmlns:a16="http://schemas.microsoft.com/office/drawing/2014/main" id="{3784D42D-9596-5D2F-2E01-720ECA75552E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9292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18C032-A291-1A2B-F1A3-0AE4CE00F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A7B82FE5-C7BA-AFF4-0CEB-B5A60F22562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B3104A73-00F5-2D8C-A0E7-7625454480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43BB0A14-C561-3496-945D-DAD592C901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92D82008-A9AA-A4BA-C548-1E5D1AA9E54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070CF2F2-DEAB-729E-C339-74F3C1C984B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2CC37989-F49B-C694-2B84-DBE6959CB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4900C566-424A-ECB9-315C-AA2058472ED5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77FEAE28-4629-1930-FF29-E266930544B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02F4F747-0EF0-C6BE-C08D-BDEE0DAB4E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974DE4E5-80BD-BD79-9964-00AA09B72F81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890724F7-A90D-458C-3765-2B3A44B6911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3221A3C1-9BBD-91B2-EB7B-7FB9C290ECC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776BF15C-25CD-BD78-9576-0695456D287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443D61A9-1AD4-FF72-728E-0D00C890791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B06D6D39-F527-050B-ECE3-2EAF2AB4016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C453B076-C146-3338-901F-48100C95029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772483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557</Words>
  <Application>Microsoft Office PowerPoint</Application>
  <PresentationFormat>Affichage à l'écran (16:9)</PresentationFormat>
  <Paragraphs>158</Paragraphs>
  <Slides>26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6" baseType="lpstr">
      <vt:lpstr>Anaheim</vt:lpstr>
      <vt:lpstr>Times New Roman</vt:lpstr>
      <vt:lpstr>Montserrat Black</vt:lpstr>
      <vt:lpstr>Bebas Neue</vt:lpstr>
      <vt:lpstr>Consolas</vt:lpstr>
      <vt:lpstr>Arial</vt:lpstr>
      <vt:lpstr>Montserrat</vt:lpstr>
      <vt:lpstr>PT Sans</vt:lpstr>
      <vt:lpstr>Nunito Light</vt:lpstr>
      <vt:lpstr>Artificial Intelligence (AI) Technology Consulting by Slidesgo</vt:lpstr>
      <vt:lpstr>Prédiction de la catégorie du produit (ML) Classification en Marketing</vt:lpstr>
      <vt:lpstr>PLAN</vt:lpstr>
      <vt:lpstr>01</vt:lpstr>
      <vt:lpstr>Problématique</vt:lpstr>
      <vt:lpstr>DataSet</vt:lpstr>
      <vt:lpstr>02</vt:lpstr>
      <vt:lpstr>Modèles Utilisés</vt:lpstr>
      <vt:lpstr>Méthodes Utilisée</vt:lpstr>
      <vt:lpstr>03</vt:lpstr>
      <vt:lpstr>PHASES DE RÉALISATION</vt:lpstr>
      <vt:lpstr>Phase Exploration</vt:lpstr>
      <vt:lpstr>Gender Plot</vt:lpstr>
      <vt:lpstr>Location Plot</vt:lpstr>
      <vt:lpstr>Intrests Plot</vt:lpstr>
      <vt:lpstr>Phase de pré-traitement</vt:lpstr>
      <vt:lpstr>Phase Entraînement</vt:lpstr>
      <vt:lpstr>ESSAI 1  Label encoding</vt:lpstr>
      <vt:lpstr>Phase d’Entraînement</vt:lpstr>
      <vt:lpstr>ESSAI 2  One-Hot encoding</vt:lpstr>
      <vt:lpstr>Phase d’Entraînement</vt:lpstr>
      <vt:lpstr>04</vt:lpstr>
      <vt:lpstr>Classification Report (KNN)</vt:lpstr>
      <vt:lpstr>0,56</vt:lpstr>
      <vt:lpstr>05</vt:lpstr>
      <vt:lpstr>—KNN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Asmae Moubarriz</cp:lastModifiedBy>
  <cp:revision>49</cp:revision>
  <dcterms:modified xsi:type="dcterms:W3CDTF">2025-01-11T18:55:27Z</dcterms:modified>
</cp:coreProperties>
</file>